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84" r:id="rId2"/>
    <p:sldId id="288" r:id="rId3"/>
    <p:sldId id="289" r:id="rId4"/>
    <p:sldId id="290" r:id="rId5"/>
    <p:sldId id="291" r:id="rId6"/>
    <p:sldId id="298" r:id="rId7"/>
    <p:sldId id="307" r:id="rId8"/>
    <p:sldId id="305" r:id="rId9"/>
    <p:sldId id="308" r:id="rId10"/>
    <p:sldId id="293" r:id="rId11"/>
    <p:sldId id="294" r:id="rId12"/>
    <p:sldId id="309" r:id="rId13"/>
    <p:sldId id="327" r:id="rId14"/>
    <p:sldId id="332" r:id="rId15"/>
    <p:sldId id="328" r:id="rId16"/>
    <p:sldId id="334" r:id="rId17"/>
    <p:sldId id="329" r:id="rId18"/>
    <p:sldId id="333" r:id="rId19"/>
    <p:sldId id="330" r:id="rId20"/>
    <p:sldId id="335" r:id="rId21"/>
    <p:sldId id="295" r:id="rId22"/>
    <p:sldId id="310" r:id="rId23"/>
    <p:sldId id="312" r:id="rId24"/>
    <p:sldId id="313" r:id="rId25"/>
    <p:sldId id="318" r:id="rId26"/>
    <p:sldId id="336" r:id="rId27"/>
    <p:sldId id="319" r:id="rId28"/>
    <p:sldId id="337" r:id="rId29"/>
    <p:sldId id="321" r:id="rId30"/>
    <p:sldId id="338" r:id="rId31"/>
    <p:sldId id="322" r:id="rId32"/>
    <p:sldId id="339" r:id="rId33"/>
    <p:sldId id="296" r:id="rId34"/>
    <p:sldId id="340" r:id="rId35"/>
    <p:sldId id="323" r:id="rId36"/>
    <p:sldId id="341" r:id="rId37"/>
    <p:sldId id="297" r:id="rId38"/>
    <p:sldId id="311" r:id="rId39"/>
    <p:sldId id="314" r:id="rId40"/>
    <p:sldId id="315" r:id="rId41"/>
    <p:sldId id="261" r:id="rId42"/>
    <p:sldId id="285" r:id="rId43"/>
    <p:sldId id="287" r:id="rId44"/>
    <p:sldId id="260" r:id="rId45"/>
    <p:sldId id="282" r:id="rId46"/>
    <p:sldId id="283" r:id="rId47"/>
    <p:sldId id="262" r:id="rId48"/>
    <p:sldId id="280" r:id="rId49"/>
    <p:sldId id="279" r:id="rId50"/>
    <p:sldId id="266" r:id="rId51"/>
    <p:sldId id="263" r:id="rId52"/>
    <p:sldId id="267" r:id="rId53"/>
    <p:sldId id="268" r:id="rId54"/>
    <p:sldId id="269" r:id="rId55"/>
    <p:sldId id="281" r:id="rId56"/>
    <p:sldId id="271" r:id="rId57"/>
    <p:sldId id="277" r:id="rId58"/>
    <p:sldId id="278" r:id="rId59"/>
    <p:sldId id="272" r:id="rId60"/>
    <p:sldId id="273" r:id="rId61"/>
    <p:sldId id="256" r:id="rId62"/>
    <p:sldId id="270" r:id="rId63"/>
    <p:sldId id="259" r:id="rId64"/>
    <p:sldId id="258" r:id="rId65"/>
    <p:sldId id="25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29"/>
    <p:restoredTop sz="95851"/>
  </p:normalViewPr>
  <p:slideViewPr>
    <p:cSldViewPr snapToGrid="0">
      <p:cViewPr>
        <p:scale>
          <a:sx n="102" d="100"/>
          <a:sy n="102" d="100"/>
        </p:scale>
        <p:origin x="656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4395-9B67-8540-BE4F-F34596DF06BC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B2059-FA2F-5C47-8E36-F2E46F0F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56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/articles/s41467-020-20430-7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/bioinformatics/article/38/24/5383/6793849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2059-FA2F-5C47-8E36-F2E46F0F541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2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/articles/nmeth.2810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2059-FA2F-5C47-8E36-F2E46F0F541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84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/pdf/1706.02216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B2059-FA2F-5C47-8E36-F2E46F0F541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0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9266-E76E-5B29-DDAA-DC1EAA603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4C30C-DB57-0F70-1D3F-DF836B757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9518E-75B6-784F-8B55-529BB31AC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301CA-D4EB-B37B-195E-E3B82359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783F-0A9F-6944-2A67-90031A4D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3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2356A-3DC0-68CA-399C-9C611A23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C053D-FF23-79C0-F281-D4D28F94D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09FD4-535B-5DD8-30C5-4D075B6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0DC2E-3D5A-41DF-1E43-26D44EB1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F1C86-1958-DD5B-978C-2076C893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53D7D-B101-4883-1484-FA52D5987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5DC56-EAD9-B6F7-A703-E660545B1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8860C-268E-3D5B-423A-370B3C7C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F8575-4A90-3FFF-BD91-79C93804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82C58-F37D-E3D6-4477-81BF89EB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9542-3FC7-9838-4F4A-8BB3302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EB11-48D3-C36C-3A23-E8BCEFD63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39E2-2CCC-FF24-F6CA-98AD2BA5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D38B5-66E9-35C5-D5BC-25EBF063C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A894A-472C-DFD3-43AC-466A12C2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7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E140-2356-A79A-1F8A-C2CFB6A6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5B82B-9FA9-5A89-C18E-185A4C4FC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72467-4999-F177-8BE6-2F55972C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5EE9A-E1E3-281B-D3BD-FC392BEE9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947DD-1CC6-049F-AB51-C84C684D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3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055C-DFCF-89E3-940D-8CA10961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B3724-A6DF-BDF4-3ADE-AAB298D91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E0EFA-C448-2D1C-325A-1BEC19148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BEF33-EFBA-360F-F07D-D713247C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6A69D-54CD-826D-F28E-F942A17B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45D3A-50C5-1CAE-DFE6-D3DD3E12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2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FB94-2E7F-0144-39FC-2289DD19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9B5B9-19CA-C071-FB66-D4FAF11A3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C9E85-96F8-DA3E-52A6-163C26190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E3D9-1F8E-0F61-8BE5-B01AEE65D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18B66-2356-DE5E-D6E1-A9D462B79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17BB20-2DFB-0FDD-B79B-82D481A0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A32B2-8692-0213-5ABB-C7839786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E358F-D8BD-BDC9-5B35-FE0DAD54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5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61E2-0487-F04D-13DF-67449766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90B2E-5E64-FA04-1751-267116A0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C55E4-A4E3-8E75-5566-23668632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FDA4B-E2C2-7A46-E6B3-16CDA7C3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B6269-5658-8971-6443-AFE05B54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EC5DE-BAB7-0CF6-F00A-5795B981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7B888-59C4-71E5-3E06-687B47E9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3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177A-CCBF-96F3-622E-6725A5C23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F5CB-7749-164F-9737-71485877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2750B-D7CD-CEAB-CB65-667DCB2F1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DCB0B-2F3A-15B7-9BDA-DCD097E0F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DE7C3-CAA1-8465-BA18-A9D04B87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F1990-E07E-E24D-9B97-23F88394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5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8E56-CDAD-E059-13AC-0019B2E5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788BE-ECCD-21B7-DE0F-03255085A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A0608-8DC2-0FE6-799C-CCA2A09D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4C697-03F6-79EC-83C4-00C2F40F0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8AD21-AE14-C928-FA55-B03D211E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BDA1E-A585-E3A7-CA1A-805108C7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4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CA533-3CC8-BBC7-9B79-276DB9E5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E20F-1CEB-3474-4A44-66748DD45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9AB6B-CAA5-9651-4883-73399EE6F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9AA8D2-AD74-5045-9FAD-65CF4DF65818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A66A-121B-72D3-DC9E-B068C8901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5C92C-59A3-512D-31AC-771DE2F30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FEE6A2-2C1A-2D43-B05A-C1880A26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2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image" Target="../media/image30.emf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38.emf"/><Relationship Id="rId19" Type="http://schemas.openxmlformats.org/officeDocument/2006/relationships/image" Target="../media/image47.png"/><Relationship Id="rId31" Type="http://schemas.openxmlformats.org/officeDocument/2006/relationships/image" Target="../media/image59.emf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emf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emf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" Type="http://schemas.openxmlformats.org/officeDocument/2006/relationships/image" Target="../media/image117.png"/><Relationship Id="rId21" Type="http://schemas.openxmlformats.org/officeDocument/2006/relationships/image" Target="../media/image133.png"/><Relationship Id="rId7" Type="http://schemas.openxmlformats.org/officeDocument/2006/relationships/image" Target="../media/image121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2" Type="http://schemas.openxmlformats.org/officeDocument/2006/relationships/image" Target="../media/image30.emf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29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119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8.png"/><Relationship Id="rId9" Type="http://schemas.openxmlformats.org/officeDocument/2006/relationships/image" Target="../media/image38.emf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30.emf"/><Relationship Id="rId7" Type="http://schemas.openxmlformats.org/officeDocument/2006/relationships/image" Target="../media/image42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44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33.png"/><Relationship Id="rId18" Type="http://schemas.openxmlformats.org/officeDocument/2006/relationships/image" Target="../media/image169.emf"/><Relationship Id="rId26" Type="http://schemas.openxmlformats.org/officeDocument/2006/relationships/image" Target="../media/image177.png"/><Relationship Id="rId3" Type="http://schemas.openxmlformats.org/officeDocument/2006/relationships/image" Target="../media/image164.emf"/><Relationship Id="rId21" Type="http://schemas.openxmlformats.org/officeDocument/2006/relationships/image" Target="../media/image172.png"/><Relationship Id="rId7" Type="http://schemas.openxmlformats.org/officeDocument/2006/relationships/image" Target="../media/image166.png"/><Relationship Id="rId12" Type="http://schemas.openxmlformats.org/officeDocument/2006/relationships/image" Target="../media/image32.png"/><Relationship Id="rId17" Type="http://schemas.openxmlformats.org/officeDocument/2006/relationships/image" Target="../media/image36.emf"/><Relationship Id="rId25" Type="http://schemas.openxmlformats.org/officeDocument/2006/relationships/image" Target="../media/image176.png"/><Relationship Id="rId2" Type="http://schemas.openxmlformats.org/officeDocument/2006/relationships/image" Target="../media/image38.emf"/><Relationship Id="rId16" Type="http://schemas.openxmlformats.org/officeDocument/2006/relationships/image" Target="../media/image163.emf"/><Relationship Id="rId20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31.png"/><Relationship Id="rId24" Type="http://schemas.openxmlformats.org/officeDocument/2006/relationships/image" Target="../media/image175.png"/><Relationship Id="rId5" Type="http://schemas.openxmlformats.org/officeDocument/2006/relationships/image" Target="../media/image162.emf"/><Relationship Id="rId15" Type="http://schemas.openxmlformats.org/officeDocument/2006/relationships/image" Target="../media/image35.png"/><Relationship Id="rId23" Type="http://schemas.openxmlformats.org/officeDocument/2006/relationships/image" Target="../media/image174.png"/><Relationship Id="rId10" Type="http://schemas.openxmlformats.org/officeDocument/2006/relationships/image" Target="../media/image168.png"/><Relationship Id="rId19" Type="http://schemas.openxmlformats.org/officeDocument/2006/relationships/image" Target="../media/image170.emf"/><Relationship Id="rId4" Type="http://schemas.openxmlformats.org/officeDocument/2006/relationships/image" Target="../media/image30.emf"/><Relationship Id="rId9" Type="http://schemas.openxmlformats.org/officeDocument/2006/relationships/image" Target="../media/image131.png"/><Relationship Id="rId14" Type="http://schemas.openxmlformats.org/officeDocument/2006/relationships/image" Target="../media/image34.png"/><Relationship Id="rId22" Type="http://schemas.openxmlformats.org/officeDocument/2006/relationships/image" Target="../media/image1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B6DC-496E-C63B-FCCA-B9DB7AAF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58" y="147753"/>
            <a:ext cx="10515600" cy="646332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8C879-B391-25D2-A364-FCBA99D5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1" y="638228"/>
            <a:ext cx="9645669" cy="5425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DB0B48-68E7-5467-B878-57E7121F4478}"/>
              </a:ext>
            </a:extLst>
          </p:cNvPr>
          <p:cNvSpPr txBox="1"/>
          <p:nvPr/>
        </p:nvSpPr>
        <p:spPr>
          <a:xfrm>
            <a:off x="426525" y="6063916"/>
            <a:ext cx="11508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Project start= </a:t>
            </a:r>
            <a:r>
              <a:rPr lang="en-US" sz="1800" b="1" dirty="0"/>
              <a:t>Feb 2024</a:t>
            </a:r>
          </a:p>
          <a:p>
            <a:r>
              <a:rPr lang="en-US" sz="1800" dirty="0"/>
              <a:t>Project manager= Karolina* (gave notice of leaving at the end of Feb 2024, left end of April 2024)</a:t>
            </a:r>
          </a:p>
        </p:txBody>
      </p:sp>
    </p:spTree>
    <p:extLst>
      <p:ext uri="{BB962C8B-B14F-4D97-AF65-F5344CB8AC3E}">
        <p14:creationId xmlns:p14="http://schemas.microsoft.com/office/powerpoint/2010/main" val="415575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B6241485-8242-4468-2A3E-4F76E06EAFD2}"/>
              </a:ext>
            </a:extLst>
          </p:cNvPr>
          <p:cNvGrpSpPr/>
          <p:nvPr/>
        </p:nvGrpSpPr>
        <p:grpSpPr>
          <a:xfrm>
            <a:off x="234291" y="2529565"/>
            <a:ext cx="2186470" cy="1885341"/>
            <a:chOff x="348288" y="2262805"/>
            <a:chExt cx="2186470" cy="18853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EB5261-BDBA-E5DA-9F53-37C7E625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5169" y="2676883"/>
              <a:ext cx="1464545" cy="147126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159B43-E711-78EA-8230-D0E2AC55BEBC}"/>
                </a:ext>
              </a:extLst>
            </p:cNvPr>
            <p:cNvGrpSpPr/>
            <p:nvPr/>
          </p:nvGrpSpPr>
          <p:grpSpPr>
            <a:xfrm>
              <a:off x="348288" y="2599244"/>
              <a:ext cx="395621" cy="1548902"/>
              <a:chOff x="411215" y="1132107"/>
              <a:chExt cx="395621" cy="154890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0AD63EF-FACF-062D-7E88-F08763E9F067}"/>
                      </a:ext>
                    </a:extLst>
                  </p:cNvPr>
                  <p:cNvSpPr txBox="1"/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0AD63EF-FACF-062D-7E88-F08763E9F0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7AB92BB-DC3A-C2FA-E4A4-A579410A4AD1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7AB92BB-DC3A-C2FA-E4A4-A579410A4A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DAC02B9-5A5C-4833-9C04-C47281A01A7F}"/>
                      </a:ext>
                    </a:extLst>
                  </p:cNvPr>
                  <p:cNvSpPr txBox="1"/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DAC02B9-5A5C-4833-9C04-C47281A01A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E72916F-A7A8-CC0E-3383-5D4EB6D6BD3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E72916F-A7A8-CC0E-3383-5D4EB6D6BD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0000" r="-40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A3B3B5D-F82F-9BE0-530F-7C7B4FA4F752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A3B3B5D-F82F-9BE0-530F-7C7B4FA4F7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88C75F-1F28-E2D2-36AC-345637F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2691" y="2469844"/>
              <a:ext cx="1464545" cy="14712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A701F6-A584-23A8-96C0-77549F2B2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70213" y="2262805"/>
              <a:ext cx="1464545" cy="1471263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1B03192-C5A6-DFE5-8B51-4D840E9CC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20925"/>
          <a:stretch/>
        </p:blipFill>
        <p:spPr>
          <a:xfrm>
            <a:off x="3476313" y="2397625"/>
            <a:ext cx="1685229" cy="17709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E9BECA4-A00D-50EC-CA4F-327538F63881}"/>
              </a:ext>
            </a:extLst>
          </p:cNvPr>
          <p:cNvSpPr txBox="1"/>
          <p:nvPr/>
        </p:nvSpPr>
        <p:spPr>
          <a:xfrm>
            <a:off x="3087678" y="1912868"/>
            <a:ext cx="223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 Similarity Network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34484FD-94AA-C5B1-D78E-4D11BC1C21D3}"/>
              </a:ext>
            </a:extLst>
          </p:cNvPr>
          <p:cNvSpPr txBox="1"/>
          <p:nvPr/>
        </p:nvSpPr>
        <p:spPr>
          <a:xfrm>
            <a:off x="697696" y="2073763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Multi-Modal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CADAD131-1729-A420-2C99-049F4FB2F576}"/>
                  </a:ext>
                </a:extLst>
              </p:cNvPr>
              <p:cNvSpPr txBox="1"/>
              <p:nvPr/>
            </p:nvSpPr>
            <p:spPr>
              <a:xfrm>
                <a:off x="8516190" y="3152001"/>
                <a:ext cx="4901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CADAD131-1729-A420-2C99-049F4FB2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190" y="3152001"/>
                <a:ext cx="490119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18" name="Group 2317">
            <a:extLst>
              <a:ext uri="{FF2B5EF4-FFF2-40B4-BE49-F238E27FC236}">
                <a16:creationId xmlns:a16="http://schemas.microsoft.com/office/drawing/2014/main" id="{1A3AA51D-9C70-FDF1-A02C-9D751EAC29FC}"/>
              </a:ext>
            </a:extLst>
          </p:cNvPr>
          <p:cNvGrpSpPr/>
          <p:nvPr/>
        </p:nvGrpSpPr>
        <p:grpSpPr>
          <a:xfrm>
            <a:off x="7829871" y="1017892"/>
            <a:ext cx="2173800" cy="1900577"/>
            <a:chOff x="7829871" y="1017892"/>
            <a:chExt cx="2173800" cy="190057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9D16BD-BC0A-FD4A-8007-B7C0C8030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" r="42473"/>
            <a:stretch/>
          </p:blipFill>
          <p:spPr>
            <a:xfrm>
              <a:off x="8383829" y="1401665"/>
              <a:ext cx="855254" cy="149354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9A5D36A-2E43-2A41-D17E-0854B5DE4232}"/>
                </a:ext>
              </a:extLst>
            </p:cNvPr>
            <p:cNvSpPr txBox="1"/>
            <p:nvPr/>
          </p:nvSpPr>
          <p:spPr>
            <a:xfrm>
              <a:off x="7829871" y="1017892"/>
              <a:ext cx="2173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Patient Embeddings</a:t>
              </a:r>
            </a:p>
          </p:txBody>
        </p:sp>
        <p:grpSp>
          <p:nvGrpSpPr>
            <p:cNvPr id="2179" name="Group 2178">
              <a:extLst>
                <a:ext uri="{FF2B5EF4-FFF2-40B4-BE49-F238E27FC236}">
                  <a16:creationId xmlns:a16="http://schemas.microsoft.com/office/drawing/2014/main" id="{BEE76F39-DF12-017F-1390-4E46A4721617}"/>
                </a:ext>
              </a:extLst>
            </p:cNvPr>
            <p:cNvGrpSpPr/>
            <p:nvPr/>
          </p:nvGrpSpPr>
          <p:grpSpPr>
            <a:xfrm>
              <a:off x="8060817" y="1369567"/>
              <a:ext cx="395621" cy="1548902"/>
              <a:chOff x="411215" y="1132107"/>
              <a:chExt cx="395621" cy="154890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0" name="TextBox 2179">
                    <a:extLst>
                      <a:ext uri="{FF2B5EF4-FFF2-40B4-BE49-F238E27FC236}">
                        <a16:creationId xmlns:a16="http://schemas.microsoft.com/office/drawing/2014/main" id="{77FF7DAA-577F-F8A2-764B-927C3338AC9A}"/>
                      </a:ext>
                    </a:extLst>
                  </p:cNvPr>
                  <p:cNvSpPr txBox="1"/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80" name="TextBox 2179">
                    <a:extLst>
                      <a:ext uri="{FF2B5EF4-FFF2-40B4-BE49-F238E27FC236}">
                        <a16:creationId xmlns:a16="http://schemas.microsoft.com/office/drawing/2014/main" id="{77FF7DAA-577F-F8A2-764B-927C3338AC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5F88DD17-B25B-0F18-46C0-CB8FE1D10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5F88DD17-B25B-0F18-46C0-CB8FE1D10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2" name="TextBox 2181">
                    <a:extLst>
                      <a:ext uri="{FF2B5EF4-FFF2-40B4-BE49-F238E27FC236}">
                        <a16:creationId xmlns:a16="http://schemas.microsoft.com/office/drawing/2014/main" id="{C5C920C6-4FEF-81CB-ECB1-FE3EF3455410}"/>
                      </a:ext>
                    </a:extLst>
                  </p:cNvPr>
                  <p:cNvSpPr txBox="1"/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82" name="TextBox 2181">
                    <a:extLst>
                      <a:ext uri="{FF2B5EF4-FFF2-40B4-BE49-F238E27FC236}">
                        <a16:creationId xmlns:a16="http://schemas.microsoft.com/office/drawing/2014/main" id="{C5C920C6-4FEF-81CB-ECB1-FE3EF34554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3" name="TextBox 2182">
                    <a:extLst>
                      <a:ext uri="{FF2B5EF4-FFF2-40B4-BE49-F238E27FC236}">
                        <a16:creationId xmlns:a16="http://schemas.microsoft.com/office/drawing/2014/main" id="{8A18950E-BACF-23DE-47CB-631DCFD6C199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183" name="TextBox 2182">
                    <a:extLst>
                      <a:ext uri="{FF2B5EF4-FFF2-40B4-BE49-F238E27FC236}">
                        <a16:creationId xmlns:a16="http://schemas.microsoft.com/office/drawing/2014/main" id="{8A18950E-BACF-23DE-47CB-631DCFD6C1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0000" r="-40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4" name="TextBox 2183">
                    <a:extLst>
                      <a:ext uri="{FF2B5EF4-FFF2-40B4-BE49-F238E27FC236}">
                        <a16:creationId xmlns:a16="http://schemas.microsoft.com/office/drawing/2014/main" id="{DA9571DC-E4D8-8DB9-281D-B728500ABD92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84" name="TextBox 2183">
                    <a:extLst>
                      <a:ext uri="{FF2B5EF4-FFF2-40B4-BE49-F238E27FC236}">
                        <a16:creationId xmlns:a16="http://schemas.microsoft.com/office/drawing/2014/main" id="{DA9571DC-E4D8-8DB9-281D-B728500ABD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19" name="Group 2318">
            <a:extLst>
              <a:ext uri="{FF2B5EF4-FFF2-40B4-BE49-F238E27FC236}">
                <a16:creationId xmlns:a16="http://schemas.microsoft.com/office/drawing/2014/main" id="{FD9F1816-2F12-42B6-51BA-4BC9ED0E62ED}"/>
              </a:ext>
            </a:extLst>
          </p:cNvPr>
          <p:cNvGrpSpPr/>
          <p:nvPr/>
        </p:nvGrpSpPr>
        <p:grpSpPr>
          <a:xfrm>
            <a:off x="7863127" y="3553519"/>
            <a:ext cx="1896657" cy="2080229"/>
            <a:chOff x="7863127" y="3553519"/>
            <a:chExt cx="1896657" cy="208022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5A4D80-29FC-7169-5A63-F5A6401DC5E2}"/>
                </a:ext>
              </a:extLst>
            </p:cNvPr>
            <p:cNvSpPr txBox="1"/>
            <p:nvPr/>
          </p:nvSpPr>
          <p:spPr>
            <a:xfrm>
              <a:off x="7863127" y="5264416"/>
              <a:ext cx="1896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Drug Responses</a:t>
              </a:r>
            </a:p>
          </p:txBody>
        </p:sp>
        <p:grpSp>
          <p:nvGrpSpPr>
            <p:cNvPr id="2185" name="Group 2184">
              <a:extLst>
                <a:ext uri="{FF2B5EF4-FFF2-40B4-BE49-F238E27FC236}">
                  <a16:creationId xmlns:a16="http://schemas.microsoft.com/office/drawing/2014/main" id="{F03E1150-F37F-1EB5-1817-FACC3F266328}"/>
                </a:ext>
              </a:extLst>
            </p:cNvPr>
            <p:cNvGrpSpPr/>
            <p:nvPr/>
          </p:nvGrpSpPr>
          <p:grpSpPr>
            <a:xfrm>
              <a:off x="8086456" y="3553519"/>
              <a:ext cx="399165" cy="1676308"/>
              <a:chOff x="407671" y="1132107"/>
              <a:chExt cx="399165" cy="167630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6" name="TextBox 2185">
                    <a:extLst>
                      <a:ext uri="{FF2B5EF4-FFF2-40B4-BE49-F238E27FC236}">
                        <a16:creationId xmlns:a16="http://schemas.microsoft.com/office/drawing/2014/main" id="{E8CCC469-4461-ED3D-D627-DB2E2FACBD5A}"/>
                      </a:ext>
                    </a:extLst>
                  </p:cNvPr>
                  <p:cNvSpPr txBox="1"/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86" name="TextBox 2185">
                    <a:extLst>
                      <a:ext uri="{FF2B5EF4-FFF2-40B4-BE49-F238E27FC236}">
                        <a16:creationId xmlns:a16="http://schemas.microsoft.com/office/drawing/2014/main" id="{E8CCC469-4461-ED3D-D627-DB2E2FACBD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7" name="TextBox 2186">
                    <a:extLst>
                      <a:ext uri="{FF2B5EF4-FFF2-40B4-BE49-F238E27FC236}">
                        <a16:creationId xmlns:a16="http://schemas.microsoft.com/office/drawing/2014/main" id="{2362D55B-34F7-0F63-5388-8C3C23402181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87" name="TextBox 2186">
                    <a:extLst>
                      <a:ext uri="{FF2B5EF4-FFF2-40B4-BE49-F238E27FC236}">
                        <a16:creationId xmlns:a16="http://schemas.microsoft.com/office/drawing/2014/main" id="{2362D55B-34F7-0F63-5388-8C3C234021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8" name="TextBox 2187">
                    <a:extLst>
                      <a:ext uri="{FF2B5EF4-FFF2-40B4-BE49-F238E27FC236}">
                        <a16:creationId xmlns:a16="http://schemas.microsoft.com/office/drawing/2014/main" id="{3CCC855C-E68C-EA35-AF23-A6933F9EA250}"/>
                      </a:ext>
                    </a:extLst>
                  </p:cNvPr>
                  <p:cNvSpPr txBox="1"/>
                  <p:nvPr/>
                </p:nvSpPr>
                <p:spPr>
                  <a:xfrm>
                    <a:off x="407671" y="2500638"/>
                    <a:ext cx="3917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88" name="TextBox 2187">
                    <a:extLst>
                      <a:ext uri="{FF2B5EF4-FFF2-40B4-BE49-F238E27FC236}">
                        <a16:creationId xmlns:a16="http://schemas.microsoft.com/office/drawing/2014/main" id="{3CCC855C-E68C-EA35-AF23-A6933F9EA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671" y="2500638"/>
                    <a:ext cx="391710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9" name="TextBox 2188">
                    <a:extLst>
                      <a:ext uri="{FF2B5EF4-FFF2-40B4-BE49-F238E27FC236}">
                        <a16:creationId xmlns:a16="http://schemas.microsoft.com/office/drawing/2014/main" id="{C2CE0BFE-FC10-506F-1373-7ADDA47B61D6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189" name="TextBox 2188">
                    <a:extLst>
                      <a:ext uri="{FF2B5EF4-FFF2-40B4-BE49-F238E27FC236}">
                        <a16:creationId xmlns:a16="http://schemas.microsoft.com/office/drawing/2014/main" id="{C2CE0BFE-FC10-506F-1373-7ADDA47B61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0000" r="-30000" b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90" name="TextBox 2189">
                    <a:extLst>
                      <a:ext uri="{FF2B5EF4-FFF2-40B4-BE49-F238E27FC236}">
                        <a16:creationId xmlns:a16="http://schemas.microsoft.com/office/drawing/2014/main" id="{7518459C-9D35-ABDD-9E83-99EE6B1F7BC7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90" name="TextBox 2189">
                    <a:extLst>
                      <a:ext uri="{FF2B5EF4-FFF2-40B4-BE49-F238E27FC236}">
                        <a16:creationId xmlns:a16="http://schemas.microsoft.com/office/drawing/2014/main" id="{7518459C-9D35-ABDD-9E83-99EE6B1F7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196" name="Group 2195">
            <a:extLst>
              <a:ext uri="{FF2B5EF4-FFF2-40B4-BE49-F238E27FC236}">
                <a16:creationId xmlns:a16="http://schemas.microsoft.com/office/drawing/2014/main" id="{A8CA5B84-D905-F4C1-19A3-87C60FA43729}"/>
              </a:ext>
            </a:extLst>
          </p:cNvPr>
          <p:cNvGrpSpPr/>
          <p:nvPr/>
        </p:nvGrpSpPr>
        <p:grpSpPr>
          <a:xfrm>
            <a:off x="1558941" y="1673724"/>
            <a:ext cx="370444" cy="369332"/>
            <a:chOff x="2414731" y="670264"/>
            <a:chExt cx="370444" cy="369332"/>
          </a:xfrm>
        </p:grpSpPr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26086EC8-5D4F-C37A-0324-565A09BA6D6A}"/>
                </a:ext>
              </a:extLst>
            </p:cNvPr>
            <p:cNvSpPr/>
            <p:nvPr/>
          </p:nvSpPr>
          <p:spPr>
            <a:xfrm>
              <a:off x="2414731" y="679250"/>
              <a:ext cx="370444" cy="35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TextBox 2197">
              <a:extLst>
                <a:ext uri="{FF2B5EF4-FFF2-40B4-BE49-F238E27FC236}">
                  <a16:creationId xmlns:a16="http://schemas.microsoft.com/office/drawing/2014/main" id="{D6809A9F-6478-7783-7A7D-FD78DBF80D00}"/>
                </a:ext>
              </a:extLst>
            </p:cNvPr>
            <p:cNvSpPr txBox="1"/>
            <p:nvPr/>
          </p:nvSpPr>
          <p:spPr>
            <a:xfrm>
              <a:off x="2450358" y="670264"/>
              <a:ext cx="312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199" name="Group 2198">
            <a:extLst>
              <a:ext uri="{FF2B5EF4-FFF2-40B4-BE49-F238E27FC236}">
                <a16:creationId xmlns:a16="http://schemas.microsoft.com/office/drawing/2014/main" id="{9DD93ECB-41DF-C816-6EC8-6AF6237094CC}"/>
              </a:ext>
            </a:extLst>
          </p:cNvPr>
          <p:cNvGrpSpPr/>
          <p:nvPr/>
        </p:nvGrpSpPr>
        <p:grpSpPr>
          <a:xfrm>
            <a:off x="4021470" y="1498044"/>
            <a:ext cx="370444" cy="369332"/>
            <a:chOff x="2414731" y="670264"/>
            <a:chExt cx="370444" cy="369332"/>
          </a:xfrm>
        </p:grpSpPr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53694E11-37BE-BA90-192F-4D2B622E80EA}"/>
                </a:ext>
              </a:extLst>
            </p:cNvPr>
            <p:cNvSpPr/>
            <p:nvPr/>
          </p:nvSpPr>
          <p:spPr>
            <a:xfrm>
              <a:off x="2414731" y="679250"/>
              <a:ext cx="370444" cy="35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TextBox 2200">
              <a:extLst>
                <a:ext uri="{FF2B5EF4-FFF2-40B4-BE49-F238E27FC236}">
                  <a16:creationId xmlns:a16="http://schemas.microsoft.com/office/drawing/2014/main" id="{B95E5461-7F9F-000F-E87E-22AADBF3F755}"/>
                </a:ext>
              </a:extLst>
            </p:cNvPr>
            <p:cNvSpPr txBox="1"/>
            <p:nvPr/>
          </p:nvSpPr>
          <p:spPr>
            <a:xfrm>
              <a:off x="2450358" y="670264"/>
              <a:ext cx="312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2367" name="Title 1">
            <a:extLst>
              <a:ext uri="{FF2B5EF4-FFF2-40B4-BE49-F238E27FC236}">
                <a16:creationId xmlns:a16="http://schemas.microsoft.com/office/drawing/2014/main" id="{D0F4AC6C-3A92-E76B-081D-935A0AD0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65" y="353431"/>
            <a:ext cx="10515600" cy="450000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Baseline Workflow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9059BE-1B7A-F55A-009F-50F3E84C57AB}"/>
              </a:ext>
            </a:extLst>
          </p:cNvPr>
          <p:cNvCxnSpPr>
            <a:cxnSpLocks/>
          </p:cNvCxnSpPr>
          <p:nvPr/>
        </p:nvCxnSpPr>
        <p:spPr>
          <a:xfrm>
            <a:off x="2607193" y="3223397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805AEF-A08F-0F63-775E-81894B629BBD}"/>
              </a:ext>
            </a:extLst>
          </p:cNvPr>
          <p:cNvCxnSpPr>
            <a:cxnSpLocks/>
          </p:cNvCxnSpPr>
          <p:nvPr/>
        </p:nvCxnSpPr>
        <p:spPr>
          <a:xfrm>
            <a:off x="7573370" y="3255167"/>
            <a:ext cx="655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D156D5-A2D8-3BF5-213D-A48B9C295886}"/>
              </a:ext>
            </a:extLst>
          </p:cNvPr>
          <p:cNvGrpSpPr/>
          <p:nvPr/>
        </p:nvGrpSpPr>
        <p:grpSpPr>
          <a:xfrm>
            <a:off x="6708572" y="1014179"/>
            <a:ext cx="370444" cy="369332"/>
            <a:chOff x="2414731" y="670264"/>
            <a:chExt cx="370444" cy="3693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BA3640B-D9EB-1F8A-36CB-B9DD8B6679C6}"/>
                </a:ext>
              </a:extLst>
            </p:cNvPr>
            <p:cNvSpPr/>
            <p:nvPr/>
          </p:nvSpPr>
          <p:spPr>
            <a:xfrm>
              <a:off x="2414731" y="679250"/>
              <a:ext cx="370444" cy="35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531E0D-DD0C-9256-CCCA-A1362ED42716}"/>
                </a:ext>
              </a:extLst>
            </p:cNvPr>
            <p:cNvSpPr txBox="1"/>
            <p:nvPr/>
          </p:nvSpPr>
          <p:spPr>
            <a:xfrm>
              <a:off x="2450358" y="670264"/>
              <a:ext cx="312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47D0D29-34B7-8AAB-6E0E-168FA7FDFEAA}"/>
              </a:ext>
            </a:extLst>
          </p:cNvPr>
          <p:cNvSpPr txBox="1"/>
          <p:nvPr/>
        </p:nvSpPr>
        <p:spPr>
          <a:xfrm>
            <a:off x="5510918" y="1348942"/>
            <a:ext cx="2649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Representation Learning</a:t>
            </a:r>
          </a:p>
        </p:txBody>
      </p:sp>
      <p:grpSp>
        <p:nvGrpSpPr>
          <p:cNvPr id="2316" name="Group 2315">
            <a:extLst>
              <a:ext uri="{FF2B5EF4-FFF2-40B4-BE49-F238E27FC236}">
                <a16:creationId xmlns:a16="http://schemas.microsoft.com/office/drawing/2014/main" id="{46DC7268-CD81-7486-66E8-5717F756821D}"/>
              </a:ext>
            </a:extLst>
          </p:cNvPr>
          <p:cNvGrpSpPr/>
          <p:nvPr/>
        </p:nvGrpSpPr>
        <p:grpSpPr>
          <a:xfrm>
            <a:off x="4367777" y="1994241"/>
            <a:ext cx="3395005" cy="2549068"/>
            <a:chOff x="4367777" y="1994241"/>
            <a:chExt cx="3395005" cy="254906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0897DBE-8933-30B6-F10A-1526AEDD0E98}"/>
                </a:ext>
              </a:extLst>
            </p:cNvPr>
            <p:cNvSpPr/>
            <p:nvPr/>
          </p:nvSpPr>
          <p:spPr>
            <a:xfrm rot="19995159">
              <a:off x="5597583" y="2115438"/>
              <a:ext cx="1399362" cy="24278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EFF44691-AC54-FB68-124E-5B5B8D87DB97}"/>
                </a:ext>
              </a:extLst>
            </p:cNvPr>
            <p:cNvSpPr/>
            <p:nvPr/>
          </p:nvSpPr>
          <p:spPr>
            <a:xfrm rot="931512">
              <a:off x="4569624" y="2839778"/>
              <a:ext cx="1181857" cy="909379"/>
            </a:xfrm>
            <a:prstGeom prst="bentArrow">
              <a:avLst>
                <a:gd name="adj1" fmla="val 0"/>
                <a:gd name="adj2" fmla="val 10543"/>
                <a:gd name="adj3" fmla="val 15464"/>
                <a:gd name="adj4" fmla="val 89457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CF0AFA93-AC5B-7034-C2D6-1093CEBD00D4}"/>
                </a:ext>
              </a:extLst>
            </p:cNvPr>
            <p:cNvSpPr/>
            <p:nvPr/>
          </p:nvSpPr>
          <p:spPr>
            <a:xfrm rot="7600316" flipH="1">
              <a:off x="4885219" y="3261262"/>
              <a:ext cx="1276094" cy="1150905"/>
            </a:xfrm>
            <a:prstGeom prst="bentArrow">
              <a:avLst>
                <a:gd name="adj1" fmla="val 0"/>
                <a:gd name="adj2" fmla="val 9281"/>
                <a:gd name="adj3" fmla="val 16106"/>
                <a:gd name="adj4" fmla="val 84536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03C6EDF-41F3-ACC8-0DE4-CFECBFA6F4F6}"/>
                    </a:ext>
                  </a:extLst>
                </p:cNvPr>
                <p:cNvSpPr txBox="1"/>
                <p:nvPr/>
              </p:nvSpPr>
              <p:spPr>
                <a:xfrm>
                  <a:off x="4367777" y="3397379"/>
                  <a:ext cx="53125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03C6EDF-41F3-ACC8-0DE4-CFECBFA6F4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777" y="3397379"/>
                  <a:ext cx="531258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98A84D7-0902-09F8-C010-D369192400B4}"/>
                    </a:ext>
                  </a:extLst>
                </p:cNvPr>
                <p:cNvSpPr txBox="1"/>
                <p:nvPr/>
              </p:nvSpPr>
              <p:spPr>
                <a:xfrm>
                  <a:off x="4592765" y="3646460"/>
                  <a:ext cx="53125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98A84D7-0902-09F8-C010-D3691924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65" y="3646460"/>
                  <a:ext cx="531258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BD0BA9-CE0D-9E32-A20E-4B474B158850}"/>
                    </a:ext>
                  </a:extLst>
                </p:cNvPr>
                <p:cNvSpPr txBox="1"/>
                <p:nvPr/>
              </p:nvSpPr>
              <p:spPr>
                <a:xfrm>
                  <a:off x="5711836" y="2874423"/>
                  <a:ext cx="53125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BD0BA9-CE0D-9E32-A20E-4B474B158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836" y="2874423"/>
                  <a:ext cx="531258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76B4E55-C3AC-66F6-5454-E1A8133E84A5}"/>
                    </a:ext>
                  </a:extLst>
                </p:cNvPr>
                <p:cNvSpPr txBox="1"/>
                <p:nvPr/>
              </p:nvSpPr>
              <p:spPr>
                <a:xfrm>
                  <a:off x="6045792" y="3304828"/>
                  <a:ext cx="53125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76B4E55-C3AC-66F6-5454-E1A8133E8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5792" y="3304828"/>
                  <a:ext cx="531258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13BB076-DE69-35F8-1BF6-0210F5F03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1294" y="2655764"/>
              <a:ext cx="967353" cy="296839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B569C54-6459-2CCB-4971-7049D19A8131}"/>
                </a:ext>
              </a:extLst>
            </p:cNvPr>
            <p:cNvCxnSpPr>
              <a:cxnSpLocks/>
            </p:cNvCxnSpPr>
            <p:nvPr/>
          </p:nvCxnSpPr>
          <p:spPr>
            <a:xfrm>
              <a:off x="6475173" y="3491845"/>
              <a:ext cx="837243" cy="54891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D2DE9CD-1731-26E4-9669-F447452A7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5400000">
              <a:off x="6936299" y="2605230"/>
              <a:ext cx="851205" cy="22553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0C64784-DDAE-AAE4-F313-8C83947E0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5400000">
              <a:off x="7059086" y="3964069"/>
              <a:ext cx="851205" cy="22553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8A3BE15-6B79-6627-FCF1-EDA67F3B2D21}"/>
                    </a:ext>
                  </a:extLst>
                </p:cNvPr>
                <p:cNvSpPr txBox="1"/>
                <p:nvPr/>
              </p:nvSpPr>
              <p:spPr>
                <a:xfrm>
                  <a:off x="7106293" y="1994241"/>
                  <a:ext cx="53125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8A3BE15-6B79-6627-FCF1-EDA67F3B2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293" y="1994241"/>
                  <a:ext cx="531258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77BEC38-FC65-926E-8DF8-7DFDFCB5B608}"/>
                    </a:ext>
                  </a:extLst>
                </p:cNvPr>
                <p:cNvSpPr txBox="1"/>
                <p:nvPr/>
              </p:nvSpPr>
              <p:spPr>
                <a:xfrm>
                  <a:off x="7231524" y="3352737"/>
                  <a:ext cx="53125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77BEC38-FC65-926E-8DF8-7DFDFCB5B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24" y="3352737"/>
                  <a:ext cx="531258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B1DF59C3-F554-AF5B-7176-638869EEB1B4}"/>
              </a:ext>
            </a:extLst>
          </p:cNvPr>
          <p:cNvGrpSpPr/>
          <p:nvPr/>
        </p:nvGrpSpPr>
        <p:grpSpPr>
          <a:xfrm>
            <a:off x="9001988" y="2015922"/>
            <a:ext cx="3022914" cy="2013712"/>
            <a:chOff x="9001988" y="2015922"/>
            <a:chExt cx="3022914" cy="201371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8E7309D-FE41-F148-186D-20CCA58FA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5522" y="3223397"/>
              <a:ext cx="1033823" cy="115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8A270A9-E36C-5BD3-190B-7B92DA76982F}"/>
                </a:ext>
              </a:extLst>
            </p:cNvPr>
            <p:cNvSpPr txBox="1"/>
            <p:nvPr/>
          </p:nvSpPr>
          <p:spPr>
            <a:xfrm>
              <a:off x="9001988" y="2842356"/>
              <a:ext cx="1704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Classification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304623-633B-E4FA-D477-83ED6ABD348F}"/>
                </a:ext>
              </a:extLst>
            </p:cNvPr>
            <p:cNvSpPr txBox="1"/>
            <p:nvPr/>
          </p:nvSpPr>
          <p:spPr>
            <a:xfrm>
              <a:off x="10415268" y="2015922"/>
              <a:ext cx="1325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Predictions</a:t>
              </a:r>
            </a:p>
          </p:txBody>
        </p:sp>
        <p:grpSp>
          <p:nvGrpSpPr>
            <p:cNvPr id="2173" name="Group 2172">
              <a:extLst>
                <a:ext uri="{FF2B5EF4-FFF2-40B4-BE49-F238E27FC236}">
                  <a16:creationId xmlns:a16="http://schemas.microsoft.com/office/drawing/2014/main" id="{77B2B607-E1B4-7515-E2A4-3091A31F2629}"/>
                </a:ext>
              </a:extLst>
            </p:cNvPr>
            <p:cNvGrpSpPr/>
            <p:nvPr/>
          </p:nvGrpSpPr>
          <p:grpSpPr>
            <a:xfrm>
              <a:off x="11613517" y="2408996"/>
              <a:ext cx="411385" cy="1620638"/>
              <a:chOff x="411215" y="1132107"/>
              <a:chExt cx="411385" cy="162063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74" name="TextBox 2173">
                    <a:extLst>
                      <a:ext uri="{FF2B5EF4-FFF2-40B4-BE49-F238E27FC236}">
                        <a16:creationId xmlns:a16="http://schemas.microsoft.com/office/drawing/2014/main" id="{6B13FE70-0390-1E8D-4F0F-9C3F10F93BE4}"/>
                      </a:ext>
                    </a:extLst>
                  </p:cNvPr>
                  <p:cNvSpPr txBox="1"/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74" name="TextBox 2173">
                    <a:extLst>
                      <a:ext uri="{FF2B5EF4-FFF2-40B4-BE49-F238E27FC236}">
                        <a16:creationId xmlns:a16="http://schemas.microsoft.com/office/drawing/2014/main" id="{6B13FE70-0390-1E8D-4F0F-9C3F10F93B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75" name="TextBox 2174">
                    <a:extLst>
                      <a:ext uri="{FF2B5EF4-FFF2-40B4-BE49-F238E27FC236}">
                        <a16:creationId xmlns:a16="http://schemas.microsoft.com/office/drawing/2014/main" id="{AD23343F-601C-CB00-0CB5-1E2167A371F4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75" name="TextBox 2174">
                    <a:extLst>
                      <a:ext uri="{FF2B5EF4-FFF2-40B4-BE49-F238E27FC236}">
                        <a16:creationId xmlns:a16="http://schemas.microsoft.com/office/drawing/2014/main" id="{AD23343F-601C-CB00-0CB5-1E2167A371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C48217BA-9ECE-0F28-5462-5133E07B0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30890" y="2444968"/>
                    <a:ext cx="3917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C48217BA-9ECE-0F28-5462-5133E07B0A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890" y="2444968"/>
                    <a:ext cx="391710" cy="307777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77" name="TextBox 2176">
                    <a:extLst>
                      <a:ext uri="{FF2B5EF4-FFF2-40B4-BE49-F238E27FC236}">
                        <a16:creationId xmlns:a16="http://schemas.microsoft.com/office/drawing/2014/main" id="{F48529A5-BA4B-85BC-3CB1-00B1B836C768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14" y="2109171"/>
                    <a:ext cx="1186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177" name="TextBox 2176">
                    <a:extLst>
                      <a:ext uri="{FF2B5EF4-FFF2-40B4-BE49-F238E27FC236}">
                        <a16:creationId xmlns:a16="http://schemas.microsoft.com/office/drawing/2014/main" id="{F48529A5-BA4B-85BC-3CB1-00B1B836C7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714" y="2109171"/>
                    <a:ext cx="11862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0000" r="-40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78" name="TextBox 2177">
                    <a:extLst>
                      <a:ext uri="{FF2B5EF4-FFF2-40B4-BE49-F238E27FC236}">
                        <a16:creationId xmlns:a16="http://schemas.microsoft.com/office/drawing/2014/main" id="{08914369-E01F-CB99-5EAB-838B4BA1E69A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78" name="TextBox 2177">
                    <a:extLst>
                      <a:ext uri="{FF2B5EF4-FFF2-40B4-BE49-F238E27FC236}">
                        <a16:creationId xmlns:a16="http://schemas.microsoft.com/office/drawing/2014/main" id="{08914369-E01F-CB99-5EAB-838B4BA1E6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08" name="Group 2207">
              <a:extLst>
                <a:ext uri="{FF2B5EF4-FFF2-40B4-BE49-F238E27FC236}">
                  <a16:creationId xmlns:a16="http://schemas.microsoft.com/office/drawing/2014/main" id="{4F33826E-BDBF-C4EC-13F6-7F8609DC05F1}"/>
                </a:ext>
              </a:extLst>
            </p:cNvPr>
            <p:cNvGrpSpPr/>
            <p:nvPr/>
          </p:nvGrpSpPr>
          <p:grpSpPr>
            <a:xfrm>
              <a:off x="9668790" y="2513533"/>
              <a:ext cx="370444" cy="369332"/>
              <a:chOff x="2414731" y="670264"/>
              <a:chExt cx="370444" cy="369332"/>
            </a:xfrm>
          </p:grpSpPr>
          <p:sp>
            <p:nvSpPr>
              <p:cNvPr id="2209" name="Oval 2208">
                <a:extLst>
                  <a:ext uri="{FF2B5EF4-FFF2-40B4-BE49-F238E27FC236}">
                    <a16:creationId xmlns:a16="http://schemas.microsoft.com/office/drawing/2014/main" id="{726BAEB0-ED0B-4029-A4A0-460DFCE0E7A0}"/>
                  </a:ext>
                </a:extLst>
              </p:cNvPr>
              <p:cNvSpPr/>
              <p:nvPr/>
            </p:nvSpPr>
            <p:spPr>
              <a:xfrm>
                <a:off x="2414731" y="679250"/>
                <a:ext cx="370444" cy="3516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0" name="TextBox 2209">
                <a:extLst>
                  <a:ext uri="{FF2B5EF4-FFF2-40B4-BE49-F238E27FC236}">
                    <a16:creationId xmlns:a16="http://schemas.microsoft.com/office/drawing/2014/main" id="{B322A6EB-EDB0-6B5A-EDE7-FE758247ABFA}"/>
                  </a:ext>
                </a:extLst>
              </p:cNvPr>
              <p:cNvSpPr txBox="1"/>
              <p:nvPr/>
            </p:nvSpPr>
            <p:spPr>
              <a:xfrm>
                <a:off x="2450358" y="670264"/>
                <a:ext cx="312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D9E191B-968C-D375-AC24-3CCC9ECE3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alphaModFix/>
              <a:lum contrast="20000"/>
            </a:blip>
            <a:srcRect l="59816"/>
            <a:stretch/>
          </p:blipFill>
          <p:spPr>
            <a:xfrm>
              <a:off x="10569005" y="2444052"/>
              <a:ext cx="1062148" cy="1541896"/>
            </a:xfrm>
            <a:prstGeom prst="rect">
              <a:avLst/>
            </a:prstGeom>
          </p:spPr>
        </p:pic>
      </p:grpSp>
      <p:pic>
        <p:nvPicPr>
          <p:cNvPr id="2313" name="Picture 2312">
            <a:extLst>
              <a:ext uri="{FF2B5EF4-FFF2-40B4-BE49-F238E27FC236}">
                <a16:creationId xmlns:a16="http://schemas.microsoft.com/office/drawing/2014/main" id="{6CC13C34-85F9-5715-FBF4-CDAF9C3F013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85477" y="4212053"/>
            <a:ext cx="1809135" cy="1485604"/>
          </a:xfrm>
          <a:prstGeom prst="rect">
            <a:avLst/>
          </a:prstGeom>
        </p:spPr>
      </p:pic>
      <p:sp>
        <p:nvSpPr>
          <p:cNvPr id="2314" name="TextBox 2313">
            <a:extLst>
              <a:ext uri="{FF2B5EF4-FFF2-40B4-BE49-F238E27FC236}">
                <a16:creationId xmlns:a16="http://schemas.microsoft.com/office/drawing/2014/main" id="{A6FDB126-B79D-368C-EE63-A300EF97DEBB}"/>
              </a:ext>
            </a:extLst>
          </p:cNvPr>
          <p:cNvSpPr txBox="1"/>
          <p:nvPr/>
        </p:nvSpPr>
        <p:spPr>
          <a:xfrm>
            <a:off x="3985148" y="4578176"/>
            <a:ext cx="3613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1600" dirty="0"/>
              <a:t>Graph Convolution Networks</a:t>
            </a:r>
          </a:p>
          <a:p>
            <a:pPr marL="342900" indent="-342900">
              <a:buAutoNum type="alphaUcPeriod"/>
            </a:pPr>
            <a:r>
              <a:rPr lang="en-US" sz="1600" dirty="0"/>
              <a:t>Graph Attention Networks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85272-D623-3C83-53DB-475361D7B7EC}"/>
              </a:ext>
            </a:extLst>
          </p:cNvPr>
          <p:cNvSpPr txBox="1"/>
          <p:nvPr/>
        </p:nvSpPr>
        <p:spPr>
          <a:xfrm>
            <a:off x="2199093" y="3329373"/>
            <a:ext cx="174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Mutual Information</a:t>
            </a:r>
          </a:p>
        </p:txBody>
      </p:sp>
      <p:pic>
        <p:nvPicPr>
          <p:cNvPr id="2320" name="Picture 2319">
            <a:extLst>
              <a:ext uri="{FF2B5EF4-FFF2-40B4-BE49-F238E27FC236}">
                <a16:creationId xmlns:a16="http://schemas.microsoft.com/office/drawing/2014/main" id="{EE48AB37-E25D-36FC-7FC0-BE82B504F27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  <a:lum contrast="20000"/>
          </a:blip>
          <a:srcRect l="-1542" r="59615"/>
          <a:stretch/>
        </p:blipFill>
        <p:spPr>
          <a:xfrm>
            <a:off x="8363216" y="3606094"/>
            <a:ext cx="1195475" cy="15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9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070" grpId="0"/>
      <p:bldP spid="41" grpId="0"/>
      <p:bldP spid="23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D808B5A-9E83-4608-285E-581EE4AA2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974" y="1868200"/>
            <a:ext cx="4138373" cy="4280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354F1-4FE9-0014-F6A6-2691A834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69A01B-4DE9-1290-037A-5BB865D0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3364" y="2095147"/>
            <a:ext cx="2809938" cy="2701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17723E-C6FB-FA9E-1D3E-DE1EF1AF42BD}"/>
              </a:ext>
            </a:extLst>
          </p:cNvPr>
          <p:cNvSpPr txBox="1"/>
          <p:nvPr/>
        </p:nvSpPr>
        <p:spPr>
          <a:xfrm>
            <a:off x="4336184" y="4890017"/>
            <a:ext cx="27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Similarity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26F17-3464-2C5F-ADB3-04A829D044B3}"/>
              </a:ext>
            </a:extLst>
          </p:cNvPr>
          <p:cNvSpPr txBox="1"/>
          <p:nvPr/>
        </p:nvSpPr>
        <p:spPr>
          <a:xfrm>
            <a:off x="137556" y="70892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 Modalities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B64468-E6FB-74E5-D848-BE5C3DE8CCB2}"/>
              </a:ext>
            </a:extLst>
          </p:cNvPr>
          <p:cNvCxnSpPr>
            <a:cxnSpLocks/>
          </p:cNvCxnSpPr>
          <p:nvPr/>
        </p:nvCxnSpPr>
        <p:spPr>
          <a:xfrm>
            <a:off x="3457996" y="3574826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49F5F0-FBEB-5241-AA69-0686C5C9286F}"/>
              </a:ext>
            </a:extLst>
          </p:cNvPr>
          <p:cNvCxnSpPr>
            <a:cxnSpLocks/>
          </p:cNvCxnSpPr>
          <p:nvPr/>
        </p:nvCxnSpPr>
        <p:spPr>
          <a:xfrm>
            <a:off x="7148186" y="3472950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714F0-5193-1881-11EB-B0A27647A90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1315" y="2095147"/>
            <a:ext cx="1464545" cy="1471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5408CE-B150-8747-F15E-B5E822F1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3509" y="3603420"/>
            <a:ext cx="1464545" cy="14712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906BCA-8E90-55BE-DC2F-B6028FDA5A6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653" y="2095147"/>
            <a:ext cx="1464545" cy="14712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661730-AE91-4F14-B54E-D67B24A1C33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1314" y="3603420"/>
            <a:ext cx="1464545" cy="1471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1C88A3-4CC9-B6E0-561C-1DABFD17C1D1}"/>
              </a:ext>
            </a:extLst>
          </p:cNvPr>
          <p:cNvSpPr txBox="1"/>
          <p:nvPr/>
        </p:nvSpPr>
        <p:spPr>
          <a:xfrm>
            <a:off x="354653" y="2587757"/>
            <a:ext cx="1516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Proteomics_CD138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324D8C-259B-9661-E08A-9199D1EB3BDC}"/>
              </a:ext>
            </a:extLst>
          </p:cNvPr>
          <p:cNvSpPr txBox="1"/>
          <p:nvPr/>
        </p:nvSpPr>
        <p:spPr>
          <a:xfrm>
            <a:off x="1859214" y="2596352"/>
            <a:ext cx="1663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Proteomics_myeloma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024451-EEA9-DFE9-C27F-B79F7C956D8C}"/>
              </a:ext>
            </a:extLst>
          </p:cNvPr>
          <p:cNvSpPr txBox="1"/>
          <p:nvPr/>
        </p:nvSpPr>
        <p:spPr>
          <a:xfrm>
            <a:off x="538950" y="4200638"/>
            <a:ext cx="11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EAA158-1065-AF10-235C-40C831CD2339}"/>
              </a:ext>
            </a:extLst>
          </p:cNvPr>
          <p:cNvSpPr txBox="1"/>
          <p:nvPr/>
        </p:nvSpPr>
        <p:spPr>
          <a:xfrm>
            <a:off x="1944574" y="4193080"/>
            <a:ext cx="146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12FE566-9E5F-24C6-E37A-5C5C2D68A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1770" y="523816"/>
            <a:ext cx="1198133" cy="9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5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040E466-99BE-68CD-3447-916592BD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28FF0-DBB1-A3B5-DFC8-43FEB03AFDC5}"/>
              </a:ext>
            </a:extLst>
          </p:cNvPr>
          <p:cNvSpPr txBox="1"/>
          <p:nvPr/>
        </p:nvSpPr>
        <p:spPr>
          <a:xfrm>
            <a:off x="137556" y="70892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 Modalities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3562D8-8FCF-EE3C-4FE3-325C3007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49" y="1138823"/>
            <a:ext cx="4645665" cy="2787399"/>
          </a:xfrm>
          <a:prstGeom prst="rect">
            <a:avLst/>
          </a:prstGeom>
        </p:spPr>
      </p:pic>
      <p:pic>
        <p:nvPicPr>
          <p:cNvPr id="12" name="Picture 11" descr="A graph with blue lines&#10;&#10;Description automatically generated">
            <a:extLst>
              <a:ext uri="{FF2B5EF4-FFF2-40B4-BE49-F238E27FC236}">
                <a16:creationId xmlns:a16="http://schemas.microsoft.com/office/drawing/2014/main" id="{24F52DB2-6F58-4F51-5C48-7312B4B11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13" y="1156319"/>
            <a:ext cx="4535722" cy="2721433"/>
          </a:xfrm>
          <a:prstGeom prst="rect">
            <a:avLst/>
          </a:prstGeom>
        </p:spPr>
      </p:pic>
      <p:pic>
        <p:nvPicPr>
          <p:cNvPr id="14" name="Picture 13" descr="A graph with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1ED9EEEE-C0FB-CFF3-A198-F47BA6E5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48" y="3986784"/>
            <a:ext cx="4645665" cy="2787399"/>
          </a:xfrm>
          <a:prstGeom prst="rect">
            <a:avLst/>
          </a:prstGeom>
        </p:spPr>
      </p:pic>
      <p:pic>
        <p:nvPicPr>
          <p:cNvPr id="16" name="Picture 1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E5947C4-FA39-0917-C2DF-E6FF4D48D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913" y="3920818"/>
            <a:ext cx="4510615" cy="27063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472679-9DFF-B623-7A74-F737BC837676}"/>
              </a:ext>
            </a:extLst>
          </p:cNvPr>
          <p:cNvSpPr txBox="1"/>
          <p:nvPr/>
        </p:nvSpPr>
        <p:spPr>
          <a:xfrm>
            <a:off x="6800126" y="8206"/>
            <a:ext cx="5391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Train: 80%</a:t>
            </a:r>
          </a:p>
          <a:p>
            <a:r>
              <a:rPr lang="en-US" dirty="0"/>
              <a:t>Test:20%</a:t>
            </a:r>
          </a:p>
          <a:p>
            <a:r>
              <a:rPr lang="en-US" dirty="0"/>
              <a:t>Mean and Std over 10 runs, random shuffling</a:t>
            </a:r>
          </a:p>
        </p:txBody>
      </p:sp>
    </p:spTree>
    <p:extLst>
      <p:ext uri="{BB962C8B-B14F-4D97-AF65-F5344CB8AC3E}">
        <p14:creationId xmlns:p14="http://schemas.microsoft.com/office/powerpoint/2010/main" val="327810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0DE2AC-75C8-8AD6-0478-18C459C68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795" y="1213251"/>
            <a:ext cx="3502108" cy="472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354F1-4FE9-0014-F6A6-2691A834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26F17-3464-2C5F-ADB3-04A829D044B3}"/>
              </a:ext>
            </a:extLst>
          </p:cNvPr>
          <p:cNvSpPr txBox="1"/>
          <p:nvPr/>
        </p:nvSpPr>
        <p:spPr>
          <a:xfrm>
            <a:off x="137556" y="70892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 Modalities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B64468-E6FB-74E5-D848-BE5C3DE8CCB2}"/>
              </a:ext>
            </a:extLst>
          </p:cNvPr>
          <p:cNvCxnSpPr>
            <a:cxnSpLocks/>
          </p:cNvCxnSpPr>
          <p:nvPr/>
        </p:nvCxnSpPr>
        <p:spPr>
          <a:xfrm>
            <a:off x="3457996" y="3574826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49F5F0-FBEB-5241-AA69-0686C5C9286F}"/>
              </a:ext>
            </a:extLst>
          </p:cNvPr>
          <p:cNvCxnSpPr>
            <a:cxnSpLocks/>
          </p:cNvCxnSpPr>
          <p:nvPr/>
        </p:nvCxnSpPr>
        <p:spPr>
          <a:xfrm>
            <a:off x="7674279" y="3566409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714F0-5193-1881-11EB-B0A27647A9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1315" y="2095147"/>
            <a:ext cx="1464545" cy="14712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906BCA-8E90-55BE-DC2F-B6028FDA5A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653" y="2095147"/>
            <a:ext cx="1464545" cy="14712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661730-AE91-4F14-B54E-D67B24A1C3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1314" y="3603420"/>
            <a:ext cx="1464545" cy="1471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1C88A3-4CC9-B6E0-561C-1DABFD17C1D1}"/>
              </a:ext>
            </a:extLst>
          </p:cNvPr>
          <p:cNvSpPr txBox="1"/>
          <p:nvPr/>
        </p:nvSpPr>
        <p:spPr>
          <a:xfrm>
            <a:off x="354653" y="2587757"/>
            <a:ext cx="1516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Proteomics_CD138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324D8C-259B-9661-E08A-9199D1EB3BDC}"/>
              </a:ext>
            </a:extLst>
          </p:cNvPr>
          <p:cNvSpPr txBox="1"/>
          <p:nvPr/>
        </p:nvSpPr>
        <p:spPr>
          <a:xfrm>
            <a:off x="1859214" y="2596352"/>
            <a:ext cx="1663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Proteomics_myeloma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EAA158-1065-AF10-235C-40C831CD2339}"/>
              </a:ext>
            </a:extLst>
          </p:cNvPr>
          <p:cNvSpPr txBox="1"/>
          <p:nvPr/>
        </p:nvSpPr>
        <p:spPr>
          <a:xfrm>
            <a:off x="1944574" y="4193080"/>
            <a:ext cx="146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12FE566-9E5F-24C6-E37A-5C5C2D68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156" y="94392"/>
            <a:ext cx="1198133" cy="983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5EEE1-1304-D84B-6BAD-A4F5958DA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348" y="1917548"/>
            <a:ext cx="3363843" cy="32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A08DE-FDFE-EB47-10DC-DCB8996F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164D2-6F2C-E770-7F5F-7CF27BC15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1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A741BE-2C13-A201-91D6-DBD58BB7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504" y="1507685"/>
            <a:ext cx="3919429" cy="4860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354F1-4FE9-0014-F6A6-2691A834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26F17-3464-2C5F-ADB3-04A829D044B3}"/>
              </a:ext>
            </a:extLst>
          </p:cNvPr>
          <p:cNvSpPr txBox="1"/>
          <p:nvPr/>
        </p:nvSpPr>
        <p:spPr>
          <a:xfrm>
            <a:off x="137556" y="708929"/>
            <a:ext cx="310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CD138, myeloma, cytokines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B64468-E6FB-74E5-D848-BE5C3DE8CCB2}"/>
              </a:ext>
            </a:extLst>
          </p:cNvPr>
          <p:cNvCxnSpPr>
            <a:cxnSpLocks/>
          </p:cNvCxnSpPr>
          <p:nvPr/>
        </p:nvCxnSpPr>
        <p:spPr>
          <a:xfrm>
            <a:off x="3409119" y="3429000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49F5F0-FBEB-5241-AA69-0686C5C9286F}"/>
              </a:ext>
            </a:extLst>
          </p:cNvPr>
          <p:cNvCxnSpPr>
            <a:cxnSpLocks/>
          </p:cNvCxnSpPr>
          <p:nvPr/>
        </p:nvCxnSpPr>
        <p:spPr>
          <a:xfrm>
            <a:off x="7649227" y="3429000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12FE566-9E5F-24C6-E37A-5C5C2D68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770" y="216994"/>
            <a:ext cx="1198133" cy="983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23B91-8ACA-A859-AF66-37055298F10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3509" y="3603420"/>
            <a:ext cx="1464545" cy="1471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8CFBC-960B-1B01-7CBC-AF6B3017D8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653" y="2095147"/>
            <a:ext cx="1464545" cy="1471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2EC5D8-15A6-EF2C-A340-D9FCB613EB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1314" y="3603420"/>
            <a:ext cx="1464545" cy="1471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B97B3-8593-880C-FF16-63F15E3B7887}"/>
              </a:ext>
            </a:extLst>
          </p:cNvPr>
          <p:cNvSpPr txBox="1"/>
          <p:nvPr/>
        </p:nvSpPr>
        <p:spPr>
          <a:xfrm>
            <a:off x="354653" y="2587757"/>
            <a:ext cx="1516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Proteomics_CD138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9C12E-11F6-64C5-0F86-D575EC57DE37}"/>
              </a:ext>
            </a:extLst>
          </p:cNvPr>
          <p:cNvSpPr txBox="1"/>
          <p:nvPr/>
        </p:nvSpPr>
        <p:spPr>
          <a:xfrm>
            <a:off x="538950" y="4200638"/>
            <a:ext cx="11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AAAC8-6DCE-0413-98AC-E61BA57E4F4B}"/>
              </a:ext>
            </a:extLst>
          </p:cNvPr>
          <p:cNvSpPr txBox="1"/>
          <p:nvPr/>
        </p:nvSpPr>
        <p:spPr>
          <a:xfrm>
            <a:off x="1944574" y="4193080"/>
            <a:ext cx="146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5B183A-602B-E738-8618-BEE6F56B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471" y="1880257"/>
            <a:ext cx="3359381" cy="297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2704-34D8-80D3-7E4F-E8DCE124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0037-A258-93F1-D354-97277C2C8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77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54F1-4FE9-0014-F6A6-2691A834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26F17-3464-2C5F-ADB3-04A829D044B3}"/>
              </a:ext>
            </a:extLst>
          </p:cNvPr>
          <p:cNvSpPr txBox="1"/>
          <p:nvPr/>
        </p:nvSpPr>
        <p:spPr>
          <a:xfrm>
            <a:off x="137556" y="70892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 Modalities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B64468-E6FB-74E5-D848-BE5C3DE8CCB2}"/>
              </a:ext>
            </a:extLst>
          </p:cNvPr>
          <p:cNvCxnSpPr>
            <a:cxnSpLocks/>
          </p:cNvCxnSpPr>
          <p:nvPr/>
        </p:nvCxnSpPr>
        <p:spPr>
          <a:xfrm>
            <a:off x="3457996" y="3574826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49F5F0-FBEB-5241-AA69-0686C5C9286F}"/>
              </a:ext>
            </a:extLst>
          </p:cNvPr>
          <p:cNvCxnSpPr>
            <a:cxnSpLocks/>
          </p:cNvCxnSpPr>
          <p:nvPr/>
        </p:nvCxnSpPr>
        <p:spPr>
          <a:xfrm>
            <a:off x="7649227" y="3603420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714F0-5193-1881-11EB-B0A27647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1315" y="2095147"/>
            <a:ext cx="1464545" cy="1471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5408CE-B150-8747-F15E-B5E822F1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3509" y="3603420"/>
            <a:ext cx="1464545" cy="14712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661730-AE91-4F14-B54E-D67B24A1C3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1314" y="3603420"/>
            <a:ext cx="1464545" cy="14712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0324D8C-259B-9661-E08A-9199D1EB3BDC}"/>
              </a:ext>
            </a:extLst>
          </p:cNvPr>
          <p:cNvSpPr txBox="1"/>
          <p:nvPr/>
        </p:nvSpPr>
        <p:spPr>
          <a:xfrm>
            <a:off x="1859214" y="2596352"/>
            <a:ext cx="1663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Proteomics_myeloma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024451-EEA9-DFE9-C27F-B79F7C956D8C}"/>
              </a:ext>
            </a:extLst>
          </p:cNvPr>
          <p:cNvSpPr txBox="1"/>
          <p:nvPr/>
        </p:nvSpPr>
        <p:spPr>
          <a:xfrm>
            <a:off x="538950" y="4200638"/>
            <a:ext cx="11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EAA158-1065-AF10-235C-40C831CD2339}"/>
              </a:ext>
            </a:extLst>
          </p:cNvPr>
          <p:cNvSpPr txBox="1"/>
          <p:nvPr/>
        </p:nvSpPr>
        <p:spPr>
          <a:xfrm>
            <a:off x="1944574" y="4193080"/>
            <a:ext cx="146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12FE566-9E5F-24C6-E37A-5C5C2D68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770" y="523816"/>
            <a:ext cx="1198133" cy="983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C29E4-3107-F6B2-C357-AC9A0D28D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783" y="2177431"/>
            <a:ext cx="3284079" cy="2897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F388D0-E735-E3F6-B2B2-8846D941D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824" y="1800688"/>
            <a:ext cx="3284079" cy="423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D959-1FBA-D1E2-92C8-42C962A6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EBCC5-5DB2-F4E2-484E-FC94A1F8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54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54F1-4FE9-0014-F6A6-2691A834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26F17-3464-2C5F-ADB3-04A829D044B3}"/>
              </a:ext>
            </a:extLst>
          </p:cNvPr>
          <p:cNvSpPr txBox="1"/>
          <p:nvPr/>
        </p:nvSpPr>
        <p:spPr>
          <a:xfrm>
            <a:off x="137556" y="70892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 Modalities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B64468-E6FB-74E5-D848-BE5C3DE8CCB2}"/>
              </a:ext>
            </a:extLst>
          </p:cNvPr>
          <p:cNvCxnSpPr>
            <a:cxnSpLocks/>
          </p:cNvCxnSpPr>
          <p:nvPr/>
        </p:nvCxnSpPr>
        <p:spPr>
          <a:xfrm>
            <a:off x="3457996" y="3574826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49F5F0-FBEB-5241-AA69-0686C5C9286F}"/>
              </a:ext>
            </a:extLst>
          </p:cNvPr>
          <p:cNvCxnSpPr>
            <a:cxnSpLocks/>
          </p:cNvCxnSpPr>
          <p:nvPr/>
        </p:nvCxnSpPr>
        <p:spPr>
          <a:xfrm>
            <a:off x="7824591" y="3716154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714F0-5193-1881-11EB-B0A27647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1315" y="2095147"/>
            <a:ext cx="1464545" cy="1471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5408CE-B150-8747-F15E-B5E822F1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3509" y="3603420"/>
            <a:ext cx="1464545" cy="14712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906BCA-8E90-55BE-DC2F-B6028FDA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653" y="2095147"/>
            <a:ext cx="1464545" cy="1471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1C88A3-4CC9-B6E0-561C-1DABFD17C1D1}"/>
              </a:ext>
            </a:extLst>
          </p:cNvPr>
          <p:cNvSpPr txBox="1"/>
          <p:nvPr/>
        </p:nvSpPr>
        <p:spPr>
          <a:xfrm>
            <a:off x="354653" y="2587757"/>
            <a:ext cx="1516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Proteomics_CD138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324D8C-259B-9661-E08A-9199D1EB3BDC}"/>
              </a:ext>
            </a:extLst>
          </p:cNvPr>
          <p:cNvSpPr txBox="1"/>
          <p:nvPr/>
        </p:nvSpPr>
        <p:spPr>
          <a:xfrm>
            <a:off x="1859214" y="2596352"/>
            <a:ext cx="1663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Proteomics_myeloma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024451-EEA9-DFE9-C27F-B79F7C956D8C}"/>
              </a:ext>
            </a:extLst>
          </p:cNvPr>
          <p:cNvSpPr txBox="1"/>
          <p:nvPr/>
        </p:nvSpPr>
        <p:spPr>
          <a:xfrm>
            <a:off x="538950" y="4200638"/>
            <a:ext cx="11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12FE566-9E5F-24C6-E37A-5C5C2D68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770" y="523816"/>
            <a:ext cx="1198133" cy="983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D6154-BEFB-1E6C-5C31-6D77139A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412" y="2058763"/>
            <a:ext cx="3468179" cy="3569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14DA4-4CC2-2513-F806-F50D02CF8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928" y="1993553"/>
            <a:ext cx="3047698" cy="40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A336-4222-94D3-DB32-321608C3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A9B26F-1932-FECE-570A-979B4C6A8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91"/>
          <a:stretch/>
        </p:blipFill>
        <p:spPr>
          <a:xfrm>
            <a:off x="3235611" y="102268"/>
            <a:ext cx="8575390" cy="6653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D0C633-FF16-1A96-305C-E1B3F2B79AA1}"/>
              </a:ext>
            </a:extLst>
          </p:cNvPr>
          <p:cNvSpPr txBox="1"/>
          <p:nvPr/>
        </p:nvSpPr>
        <p:spPr>
          <a:xfrm>
            <a:off x="614060" y="2413898"/>
            <a:ext cx="26215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Proteomics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Cytokines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Clinical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Survival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PCY drug response</a:t>
            </a:r>
          </a:p>
        </p:txBody>
      </p:sp>
    </p:spTree>
    <p:extLst>
      <p:ext uri="{BB962C8B-B14F-4D97-AF65-F5344CB8AC3E}">
        <p14:creationId xmlns:p14="http://schemas.microsoft.com/office/powerpoint/2010/main" val="3277030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88F0-5DC1-C41D-E1EE-76A13881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34FC-3344-E173-2478-12DA8F603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51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EE9C5F-7B70-0820-3AE8-4710D39747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661" y="1971141"/>
            <a:ext cx="1464545" cy="1471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E943C-541A-18F3-8196-87C6E59F2E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6228" y="3688709"/>
            <a:ext cx="1464545" cy="1471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2CABF-6814-70CA-6CBC-0DFCE9138E00}"/>
              </a:ext>
            </a:extLst>
          </p:cNvPr>
          <p:cNvSpPr txBox="1"/>
          <p:nvPr/>
        </p:nvSpPr>
        <p:spPr>
          <a:xfrm>
            <a:off x="366228" y="4181319"/>
            <a:ext cx="1516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Proteomics_CD138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26009-BE77-879A-9AC7-14CA427E6BBD}"/>
              </a:ext>
            </a:extLst>
          </p:cNvPr>
          <p:cNvSpPr txBox="1"/>
          <p:nvPr/>
        </p:nvSpPr>
        <p:spPr>
          <a:xfrm>
            <a:off x="339560" y="2472346"/>
            <a:ext cx="1663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Proteomics_myeloma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DE27ED-B0FD-4C0C-4B25-A63EC34F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125" y="1971141"/>
            <a:ext cx="3462599" cy="33215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86139EF-A49D-C915-8D85-885F0C0B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78FF9-A736-069D-B5A3-E592AD5CC6B5}"/>
              </a:ext>
            </a:extLst>
          </p:cNvPr>
          <p:cNvSpPr txBox="1"/>
          <p:nvPr/>
        </p:nvSpPr>
        <p:spPr>
          <a:xfrm>
            <a:off x="137556" y="708929"/>
            <a:ext cx="212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 CD138 + myeloma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CA198-4F48-3DBF-989E-C7AA65911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448" y="1305128"/>
            <a:ext cx="4104096" cy="547466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3D7476-09EE-22ED-1B4C-D59001FA545A}"/>
              </a:ext>
            </a:extLst>
          </p:cNvPr>
          <p:cNvCxnSpPr>
            <a:cxnSpLocks/>
          </p:cNvCxnSpPr>
          <p:nvPr/>
        </p:nvCxnSpPr>
        <p:spPr>
          <a:xfrm>
            <a:off x="2219504" y="3652234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53C052-9209-E86A-039C-0C665FBF4440}"/>
              </a:ext>
            </a:extLst>
          </p:cNvPr>
          <p:cNvCxnSpPr>
            <a:cxnSpLocks/>
          </p:cNvCxnSpPr>
          <p:nvPr/>
        </p:nvCxnSpPr>
        <p:spPr>
          <a:xfrm>
            <a:off x="7048076" y="3429000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748C5A3-D715-20C1-2CBA-4FA92552E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3156" y="230813"/>
            <a:ext cx="1198133" cy="9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CBCA7B8-E20C-7FDA-D255-DACFC6B8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08" y="1298495"/>
            <a:ext cx="4294208" cy="25765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AD25DE-696F-D3A4-AAD8-B49958F4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3DAF2-7557-BC39-4CF9-3F03D800D56D}"/>
              </a:ext>
            </a:extLst>
          </p:cNvPr>
          <p:cNvSpPr txBox="1"/>
          <p:nvPr/>
        </p:nvSpPr>
        <p:spPr>
          <a:xfrm>
            <a:off x="137556" y="708929"/>
            <a:ext cx="212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 CD138 + myeloma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2D5B8-0B08-965E-DB8A-87693C176C35}"/>
              </a:ext>
            </a:extLst>
          </p:cNvPr>
          <p:cNvSpPr txBox="1"/>
          <p:nvPr/>
        </p:nvSpPr>
        <p:spPr>
          <a:xfrm>
            <a:off x="6800126" y="8206"/>
            <a:ext cx="5391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Train: 80%</a:t>
            </a:r>
          </a:p>
          <a:p>
            <a:r>
              <a:rPr lang="en-US" dirty="0"/>
              <a:t>Test:20%</a:t>
            </a:r>
          </a:p>
          <a:p>
            <a:r>
              <a:rPr lang="en-US" dirty="0"/>
              <a:t>Mean and Std over 10 runs, random shuffling</a:t>
            </a:r>
          </a:p>
        </p:txBody>
      </p: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1210158-0AC7-B68C-5B77-721F3644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356" y="1151770"/>
            <a:ext cx="4574933" cy="2744960"/>
          </a:xfrm>
          <a:prstGeom prst="rect">
            <a:avLst/>
          </a:prstGeom>
        </p:spPr>
      </p:pic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0466168-F66C-53B7-33C7-5F0B68468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07" y="3980946"/>
            <a:ext cx="4294209" cy="2576525"/>
          </a:xfrm>
          <a:prstGeom prst="rect">
            <a:avLst/>
          </a:prstGeom>
        </p:spPr>
      </p:pic>
      <p:pic>
        <p:nvPicPr>
          <p:cNvPr id="14" name="Picture 1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EE6D33B-E0E0-438D-0382-ED4C304DD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356" y="3896729"/>
            <a:ext cx="4574933" cy="27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8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5F4F0-D767-86BF-17B6-09CD9A77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AD06C-5D2E-8E9F-10B4-08AF1D70DB37}"/>
              </a:ext>
            </a:extLst>
          </p:cNvPr>
          <p:cNvSpPr txBox="1"/>
          <p:nvPr/>
        </p:nvSpPr>
        <p:spPr>
          <a:xfrm>
            <a:off x="137556" y="708929"/>
            <a:ext cx="226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 + Clinical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D591C-4A52-EE9C-3CBB-0B2755E8B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92"/>
          <a:stretch/>
        </p:blipFill>
        <p:spPr>
          <a:xfrm>
            <a:off x="3232627" y="1946976"/>
            <a:ext cx="4153770" cy="3802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224B7-2582-A68E-8C18-4889EFCD90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8769" y="4142039"/>
            <a:ext cx="1464545" cy="1471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E331A2-F092-C010-E1B3-7C44B090E31A}"/>
              </a:ext>
            </a:extLst>
          </p:cNvPr>
          <p:cNvSpPr txBox="1"/>
          <p:nvPr/>
        </p:nvSpPr>
        <p:spPr>
          <a:xfrm>
            <a:off x="664210" y="4739257"/>
            <a:ext cx="11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B6A65D-6F7B-2BE4-72A8-712CD9926B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7296" y="2166063"/>
            <a:ext cx="1464545" cy="1471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71F812-9101-09B3-25B9-DD3139CB425E}"/>
              </a:ext>
            </a:extLst>
          </p:cNvPr>
          <p:cNvSpPr txBox="1"/>
          <p:nvPr/>
        </p:nvSpPr>
        <p:spPr>
          <a:xfrm>
            <a:off x="540556" y="2755723"/>
            <a:ext cx="146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7E8B2E-6A7A-B5FC-1845-EB3F56DD8A7B}"/>
              </a:ext>
            </a:extLst>
          </p:cNvPr>
          <p:cNvCxnSpPr>
            <a:cxnSpLocks/>
          </p:cNvCxnSpPr>
          <p:nvPr/>
        </p:nvCxnSpPr>
        <p:spPr>
          <a:xfrm>
            <a:off x="2406254" y="3848077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09BEF-6FB1-08DE-7483-402D81BB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749" y="1217610"/>
            <a:ext cx="3979231" cy="52609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7EB033-E2CB-7F9C-8594-D20CDC727DF0}"/>
              </a:ext>
            </a:extLst>
          </p:cNvPr>
          <p:cNvCxnSpPr>
            <a:cxnSpLocks/>
          </p:cNvCxnSpPr>
          <p:nvPr/>
        </p:nvCxnSpPr>
        <p:spPr>
          <a:xfrm>
            <a:off x="7386397" y="3637326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237FFEC-0020-0906-73F2-F0AF92F03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3156" y="230813"/>
            <a:ext cx="1198133" cy="9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9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7E98129-3019-965F-D786-5BF7680E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69" y="1162185"/>
            <a:ext cx="4371583" cy="2622950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6DDD5E0-1611-EDEC-3354-B41D9BB7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03" y="1078261"/>
            <a:ext cx="4511456" cy="27068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A751F82-8813-D0A2-8960-4B58DB99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869EE-A2AB-762A-501F-BFE30FD68AC5}"/>
              </a:ext>
            </a:extLst>
          </p:cNvPr>
          <p:cNvSpPr txBox="1"/>
          <p:nvPr/>
        </p:nvSpPr>
        <p:spPr>
          <a:xfrm>
            <a:off x="137556" y="708929"/>
            <a:ext cx="226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 + Clinical</a:t>
            </a:r>
          </a:p>
        </p:txBody>
      </p:sp>
      <p:pic>
        <p:nvPicPr>
          <p:cNvPr id="11" name="Picture 1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23C0999-ECC1-BDA8-889F-37CF533C6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69" y="3785135"/>
            <a:ext cx="4371583" cy="2622950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DD18897-FEBF-BE30-3B8F-D6B6E4356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503" y="3701211"/>
            <a:ext cx="4511456" cy="27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D314F0-E671-70F4-C5FB-4743CBB6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582" y="963981"/>
            <a:ext cx="4168862" cy="51983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C054373-BEFD-0B2E-344B-8D40532AAE24}"/>
              </a:ext>
            </a:extLst>
          </p:cNvPr>
          <p:cNvSpPr txBox="1">
            <a:spLocks/>
          </p:cNvSpPr>
          <p:nvPr/>
        </p:nvSpPr>
        <p:spPr>
          <a:xfrm>
            <a:off x="137556" y="230813"/>
            <a:ext cx="10515600" cy="478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45AA7-4C8B-4D48-9869-73C4406B0C55}"/>
              </a:ext>
            </a:extLst>
          </p:cNvPr>
          <p:cNvSpPr txBox="1"/>
          <p:nvPr/>
        </p:nvSpPr>
        <p:spPr>
          <a:xfrm>
            <a:off x="137556" y="708929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 + CD138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4D2E1-7B9B-4E86-E146-9A87E665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653" y="2095147"/>
            <a:ext cx="1464545" cy="1471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2A3859-8F3E-537E-E92F-D1B2102F34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3509" y="3623913"/>
            <a:ext cx="1464545" cy="1471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DFF3B7-80FA-9B8D-9646-426C9508A976}"/>
              </a:ext>
            </a:extLst>
          </p:cNvPr>
          <p:cNvSpPr txBox="1"/>
          <p:nvPr/>
        </p:nvSpPr>
        <p:spPr>
          <a:xfrm>
            <a:off x="354653" y="2587757"/>
            <a:ext cx="1516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Proteomics_CD138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5700D-CE9C-06BA-9935-5DC58F2BE6E6}"/>
              </a:ext>
            </a:extLst>
          </p:cNvPr>
          <p:cNvSpPr txBox="1"/>
          <p:nvPr/>
        </p:nvSpPr>
        <p:spPr>
          <a:xfrm>
            <a:off x="406769" y="4213573"/>
            <a:ext cx="146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E87A5A-7CD2-B79D-BFB8-2D02E2575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928" y="1834565"/>
            <a:ext cx="4090966" cy="363533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930A7E-BEE7-7E0A-1FD9-AE96098FB530}"/>
              </a:ext>
            </a:extLst>
          </p:cNvPr>
          <p:cNvCxnSpPr>
            <a:cxnSpLocks/>
          </p:cNvCxnSpPr>
          <p:nvPr/>
        </p:nvCxnSpPr>
        <p:spPr>
          <a:xfrm>
            <a:off x="2219504" y="3652234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0B0B25-EBB1-6F5C-06E9-5D09F939AA77}"/>
              </a:ext>
            </a:extLst>
          </p:cNvPr>
          <p:cNvCxnSpPr>
            <a:cxnSpLocks/>
          </p:cNvCxnSpPr>
          <p:nvPr/>
        </p:nvCxnSpPr>
        <p:spPr>
          <a:xfrm>
            <a:off x="7307159" y="3563132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2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3873-C878-DA3A-23E6-87F24348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24E2E-E368-6A2A-E2E2-4BD545B1E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9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5776A8-BF65-0EB6-655A-EDBA941B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936" y="755902"/>
            <a:ext cx="4495508" cy="54068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C054373-BEFD-0B2E-344B-8D40532AAE24}"/>
              </a:ext>
            </a:extLst>
          </p:cNvPr>
          <p:cNvSpPr txBox="1">
            <a:spLocks/>
          </p:cNvSpPr>
          <p:nvPr/>
        </p:nvSpPr>
        <p:spPr>
          <a:xfrm>
            <a:off x="137556" y="230813"/>
            <a:ext cx="10515600" cy="478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45AA7-4C8B-4D48-9869-73C4406B0C55}"/>
              </a:ext>
            </a:extLst>
          </p:cNvPr>
          <p:cNvSpPr txBox="1"/>
          <p:nvPr/>
        </p:nvSpPr>
        <p:spPr>
          <a:xfrm>
            <a:off x="137556" y="708929"/>
            <a:ext cx="243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 + myeloma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301882-F198-1865-581D-5A6299E945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5770" y="2157777"/>
            <a:ext cx="1464545" cy="1471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BAAC3-B39A-0BEE-6707-CB50D67BA3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5769" y="3666050"/>
            <a:ext cx="1464545" cy="1471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13AA31-2609-0F1F-9E02-D37487F14054}"/>
              </a:ext>
            </a:extLst>
          </p:cNvPr>
          <p:cNvSpPr txBox="1"/>
          <p:nvPr/>
        </p:nvSpPr>
        <p:spPr>
          <a:xfrm>
            <a:off x="393669" y="2658982"/>
            <a:ext cx="1663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Proteomics_myeloma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0DD17-5503-1AB6-DDC6-A79704ECDCF8}"/>
              </a:ext>
            </a:extLst>
          </p:cNvPr>
          <p:cNvSpPr txBox="1"/>
          <p:nvPr/>
        </p:nvSpPr>
        <p:spPr>
          <a:xfrm>
            <a:off x="479029" y="4255710"/>
            <a:ext cx="146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75FD0A-CDB8-FD23-7B0B-B9396F88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856" y="1988635"/>
            <a:ext cx="3811725" cy="35283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3C9B44-F6A8-2B65-9327-5381CBDFC8F4}"/>
              </a:ext>
            </a:extLst>
          </p:cNvPr>
          <p:cNvCxnSpPr>
            <a:cxnSpLocks/>
          </p:cNvCxnSpPr>
          <p:nvPr/>
        </p:nvCxnSpPr>
        <p:spPr>
          <a:xfrm>
            <a:off x="2219504" y="3652234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9DA531-B081-121C-7559-0487ACB5FF58}"/>
              </a:ext>
            </a:extLst>
          </p:cNvPr>
          <p:cNvCxnSpPr>
            <a:cxnSpLocks/>
          </p:cNvCxnSpPr>
          <p:nvPr/>
        </p:nvCxnSpPr>
        <p:spPr>
          <a:xfrm>
            <a:off x="6931378" y="3629040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4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84EF-F52E-3C18-1D08-C418F397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64261-5000-C1E5-436C-F4CD37CEF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11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01547F-5D37-E3CC-B6A1-E0C8F70F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281" y="1342144"/>
            <a:ext cx="4243210" cy="46578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C054373-BEFD-0B2E-344B-8D40532AAE24}"/>
              </a:ext>
            </a:extLst>
          </p:cNvPr>
          <p:cNvSpPr txBox="1">
            <a:spLocks/>
          </p:cNvSpPr>
          <p:nvPr/>
        </p:nvSpPr>
        <p:spPr>
          <a:xfrm>
            <a:off x="137556" y="230813"/>
            <a:ext cx="10515600" cy="478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45AA7-4C8B-4D48-9869-73C4406B0C55}"/>
              </a:ext>
            </a:extLst>
          </p:cNvPr>
          <p:cNvSpPr txBox="1"/>
          <p:nvPr/>
        </p:nvSpPr>
        <p:spPr>
          <a:xfrm>
            <a:off x="137556" y="708929"/>
            <a:ext cx="190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 + CD138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6D94E-81E4-E706-FAE9-7838D12121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653" y="3623913"/>
            <a:ext cx="1464545" cy="1471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5670B4-B08F-A6B3-ECEB-076B90B5DB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653" y="2095147"/>
            <a:ext cx="1464545" cy="1471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9C052-A306-6309-48A7-0E2545BE314A}"/>
              </a:ext>
            </a:extLst>
          </p:cNvPr>
          <p:cNvSpPr txBox="1"/>
          <p:nvPr/>
        </p:nvSpPr>
        <p:spPr>
          <a:xfrm>
            <a:off x="354653" y="2587757"/>
            <a:ext cx="1516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Proteomics_CD138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5B0FF-34CC-E39A-B7AF-36E383954A8B}"/>
              </a:ext>
            </a:extLst>
          </p:cNvPr>
          <p:cNvSpPr txBox="1"/>
          <p:nvPr/>
        </p:nvSpPr>
        <p:spPr>
          <a:xfrm>
            <a:off x="560094" y="4221131"/>
            <a:ext cx="11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FACD66-63B0-9D6E-A83C-5B97B3092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091" y="1836917"/>
            <a:ext cx="3912154" cy="363063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D6BD47-5D7A-1A3E-B712-A7F60984A804}"/>
              </a:ext>
            </a:extLst>
          </p:cNvPr>
          <p:cNvCxnSpPr>
            <a:cxnSpLocks/>
          </p:cNvCxnSpPr>
          <p:nvPr/>
        </p:nvCxnSpPr>
        <p:spPr>
          <a:xfrm>
            <a:off x="2219504" y="3652234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9C132-0E86-942E-0564-280B6C89BAC2}"/>
              </a:ext>
            </a:extLst>
          </p:cNvPr>
          <p:cNvCxnSpPr>
            <a:cxnSpLocks/>
          </p:cNvCxnSpPr>
          <p:nvPr/>
        </p:nvCxnSpPr>
        <p:spPr>
          <a:xfrm>
            <a:off x="7206951" y="3566410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17B1BD5-F588-FC12-E53F-968115FC4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549" y="2398897"/>
            <a:ext cx="441587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D2D75C-D836-51E3-74D8-514D1214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1822"/>
            <a:ext cx="5685061" cy="5310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3D8A6-773F-B8E9-B4C2-83A6D2B23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217" y="516839"/>
            <a:ext cx="3718533" cy="153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87EC-4FA9-6BDC-CE37-17C87307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F29EA-614C-4EBF-8B6E-A37CC96F4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70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E18AEC-971B-AF23-B395-F51A3B6D3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53" y="681751"/>
            <a:ext cx="4218207" cy="57675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C054373-BEFD-0B2E-344B-8D40532AAE24}"/>
              </a:ext>
            </a:extLst>
          </p:cNvPr>
          <p:cNvSpPr txBox="1">
            <a:spLocks/>
          </p:cNvSpPr>
          <p:nvPr/>
        </p:nvSpPr>
        <p:spPr>
          <a:xfrm>
            <a:off x="137556" y="230813"/>
            <a:ext cx="10515600" cy="478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45AA7-4C8B-4D48-9869-73C4406B0C55}"/>
              </a:ext>
            </a:extLst>
          </p:cNvPr>
          <p:cNvSpPr txBox="1"/>
          <p:nvPr/>
        </p:nvSpPr>
        <p:spPr>
          <a:xfrm>
            <a:off x="137556" y="708929"/>
            <a:ext cx="21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 + myeloma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64B70-49C8-C006-F95F-3A1ED59875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3509" y="2132157"/>
            <a:ext cx="1464545" cy="1471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EC18B-9A87-97DA-834C-37A6303768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1408" y="3687258"/>
            <a:ext cx="1464545" cy="1471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CBB915-1DD0-2020-B845-C4620D180B62}"/>
              </a:ext>
            </a:extLst>
          </p:cNvPr>
          <p:cNvSpPr txBox="1"/>
          <p:nvPr/>
        </p:nvSpPr>
        <p:spPr>
          <a:xfrm>
            <a:off x="321408" y="2633362"/>
            <a:ext cx="1663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Proteomics_myeloma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9FD8-3C8C-9BD5-0922-B6E82855E1B5}"/>
              </a:ext>
            </a:extLst>
          </p:cNvPr>
          <p:cNvSpPr txBox="1"/>
          <p:nvPr/>
        </p:nvSpPr>
        <p:spPr>
          <a:xfrm>
            <a:off x="526849" y="4284476"/>
            <a:ext cx="11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BD8D0E-31A4-E7F1-6F5B-848A4F343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934" y="1617489"/>
            <a:ext cx="3865758" cy="41395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37145D-0A45-9281-85B1-D34F17739585}"/>
              </a:ext>
            </a:extLst>
          </p:cNvPr>
          <p:cNvCxnSpPr>
            <a:cxnSpLocks/>
          </p:cNvCxnSpPr>
          <p:nvPr/>
        </p:nvCxnSpPr>
        <p:spPr>
          <a:xfrm>
            <a:off x="2219504" y="3652234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3B23AE-0E47-A6E1-C61A-4FEC50B86789}"/>
              </a:ext>
            </a:extLst>
          </p:cNvPr>
          <p:cNvCxnSpPr>
            <a:cxnSpLocks/>
          </p:cNvCxnSpPr>
          <p:nvPr/>
        </p:nvCxnSpPr>
        <p:spPr>
          <a:xfrm>
            <a:off x="7106742" y="3603420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81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50B-82B3-650D-CB7D-8213D66C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A5085-8B24-CEDE-A89B-214EC8EAE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E5A08B-A48E-99A6-7BBB-950DFCDD3B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9193" y="2916602"/>
            <a:ext cx="1464545" cy="1471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D032-9321-1F87-7D30-8EC8A13A9C67}"/>
              </a:ext>
            </a:extLst>
          </p:cNvPr>
          <p:cNvSpPr txBox="1"/>
          <p:nvPr/>
        </p:nvSpPr>
        <p:spPr>
          <a:xfrm>
            <a:off x="449193" y="3409212"/>
            <a:ext cx="1516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Proteomics_CD138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0B894C-3DCB-5A68-004E-8A6C2A44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71DB94-3379-F6DD-F475-BF9DD61CD57B}"/>
              </a:ext>
            </a:extLst>
          </p:cNvPr>
          <p:cNvSpPr txBox="1"/>
          <p:nvPr/>
        </p:nvSpPr>
        <p:spPr>
          <a:xfrm>
            <a:off x="137556" y="70892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CD138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DAEEB4-97E0-21BA-88FB-01B5CB84D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408" y="1835181"/>
            <a:ext cx="3782638" cy="3634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9C3437-E7CE-6DE3-8893-9F1BA111F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874" y="990308"/>
            <a:ext cx="3887244" cy="495909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C1523A-BB8B-B531-DA96-5053E592FE6C}"/>
              </a:ext>
            </a:extLst>
          </p:cNvPr>
          <p:cNvCxnSpPr>
            <a:cxnSpLocks/>
          </p:cNvCxnSpPr>
          <p:nvPr/>
        </p:nvCxnSpPr>
        <p:spPr>
          <a:xfrm>
            <a:off x="2219504" y="3652234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D86F65-F5ED-6F2B-65BE-41343D5F7CE9}"/>
              </a:ext>
            </a:extLst>
          </p:cNvPr>
          <p:cNvCxnSpPr>
            <a:cxnSpLocks/>
          </p:cNvCxnSpPr>
          <p:nvPr/>
        </p:nvCxnSpPr>
        <p:spPr>
          <a:xfrm>
            <a:off x="7419894" y="3652233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8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2FCA-A1CF-B7DC-1FB2-BA622A55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2C5F4-0088-CF1E-04F8-6BE7B011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72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82E0A9-46AA-EBCF-B45C-B8BD7DFA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246" y="1078261"/>
            <a:ext cx="4407198" cy="5470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0A2AA-0D13-02A8-7017-54E885B1C7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316" y="2827362"/>
            <a:ext cx="1464545" cy="1471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229B4-F5F2-C381-72BF-B5197AFED254}"/>
              </a:ext>
            </a:extLst>
          </p:cNvPr>
          <p:cNvSpPr txBox="1"/>
          <p:nvPr/>
        </p:nvSpPr>
        <p:spPr>
          <a:xfrm>
            <a:off x="542215" y="3328567"/>
            <a:ext cx="1663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Proteomics_myeloma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C702E3-ED62-6C80-64E0-9E3B1A09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F5D7E-1035-CEB6-EB52-E3602F3417FD}"/>
              </a:ext>
            </a:extLst>
          </p:cNvPr>
          <p:cNvSpPr txBox="1"/>
          <p:nvPr/>
        </p:nvSpPr>
        <p:spPr>
          <a:xfrm>
            <a:off x="137556" y="708929"/>
            <a:ext cx="114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Myeloma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B1E9D-0318-9119-2A61-21F3B38EA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288" y="1944831"/>
            <a:ext cx="3279247" cy="32363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42FBB5-E67C-25F2-985B-6D92BE5EB5E6}"/>
              </a:ext>
            </a:extLst>
          </p:cNvPr>
          <p:cNvCxnSpPr>
            <a:cxnSpLocks/>
          </p:cNvCxnSpPr>
          <p:nvPr/>
        </p:nvCxnSpPr>
        <p:spPr>
          <a:xfrm>
            <a:off x="2457499" y="3562994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128193-664E-57B2-7B36-EC61A0F36093}"/>
              </a:ext>
            </a:extLst>
          </p:cNvPr>
          <p:cNvCxnSpPr>
            <a:cxnSpLocks/>
          </p:cNvCxnSpPr>
          <p:nvPr/>
        </p:nvCxnSpPr>
        <p:spPr>
          <a:xfrm>
            <a:off x="7144321" y="3461742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35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BEBB-29B9-D5E6-0CDA-967AEAC0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9B533-6578-2BEB-8B93-F48F98393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30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715ED4-BED2-76CF-E781-58F08304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A5965-4057-2730-2D31-1527AAEEC776}"/>
              </a:ext>
            </a:extLst>
          </p:cNvPr>
          <p:cNvSpPr txBox="1"/>
          <p:nvPr/>
        </p:nvSpPr>
        <p:spPr>
          <a:xfrm>
            <a:off x="137556" y="708929"/>
            <a:ext cx="12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BBC7A-477F-17F7-F63D-F091C0308D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777" y="3009068"/>
            <a:ext cx="1464545" cy="1471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5F525-3B6A-C3FE-78A9-64E717CCD72F}"/>
              </a:ext>
            </a:extLst>
          </p:cNvPr>
          <p:cNvSpPr txBox="1"/>
          <p:nvPr/>
        </p:nvSpPr>
        <p:spPr>
          <a:xfrm>
            <a:off x="720037" y="3598728"/>
            <a:ext cx="146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B44F05-EABE-B0D9-BC65-ECE58E935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48" y="1821194"/>
            <a:ext cx="3141439" cy="34278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515298-53DF-2A45-24CD-8F6610457871}"/>
              </a:ext>
            </a:extLst>
          </p:cNvPr>
          <p:cNvCxnSpPr>
            <a:cxnSpLocks/>
          </p:cNvCxnSpPr>
          <p:nvPr/>
        </p:nvCxnSpPr>
        <p:spPr>
          <a:xfrm>
            <a:off x="2640418" y="3710291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6125A5-74A0-ACF5-D1DA-B9B93F7BE7CF}"/>
              </a:ext>
            </a:extLst>
          </p:cNvPr>
          <p:cNvCxnSpPr>
            <a:cxnSpLocks/>
          </p:cNvCxnSpPr>
          <p:nvPr/>
        </p:nvCxnSpPr>
        <p:spPr>
          <a:xfrm>
            <a:off x="7103561" y="3615133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C93A8E-848B-E1E7-D80D-292D6F10E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943" y="1253206"/>
            <a:ext cx="4122795" cy="5235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922D68-001A-A2B7-A99C-3D3091247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3156" y="230813"/>
            <a:ext cx="1198133" cy="9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D2C670B-C18B-10FA-EAC6-12363F55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59" y="1078261"/>
            <a:ext cx="4631498" cy="2778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F34DE0-C262-A0EA-EDCA-1E64A445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6" y="230813"/>
            <a:ext cx="10515600" cy="47811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D7D2E-F8FF-0A89-9663-B3DE36853CCD}"/>
              </a:ext>
            </a:extLst>
          </p:cNvPr>
          <p:cNvSpPr txBox="1"/>
          <p:nvPr/>
        </p:nvSpPr>
        <p:spPr>
          <a:xfrm>
            <a:off x="137556" y="708929"/>
            <a:ext cx="12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Cytokines</a:t>
            </a:r>
          </a:p>
        </p:txBody>
      </p:sp>
      <p:pic>
        <p:nvPicPr>
          <p:cNvPr id="9" name="Picture 8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22F9B66-E4A6-93C8-DC70-45C6F22C3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8" y="4004150"/>
            <a:ext cx="4610279" cy="2766168"/>
          </a:xfrm>
          <a:prstGeom prst="rect">
            <a:avLst/>
          </a:prstGeom>
        </p:spPr>
      </p:pic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3EF37121-32C1-83CA-2D72-143C525B4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153" y="1078261"/>
            <a:ext cx="4631499" cy="2778900"/>
          </a:xfrm>
          <a:prstGeom prst="rect">
            <a:avLst/>
          </a:prstGeom>
        </p:spPr>
      </p:pic>
      <p:pic>
        <p:nvPicPr>
          <p:cNvPr id="20482" name="Picture 2" descr="0">
            <a:extLst>
              <a:ext uri="{FF2B5EF4-FFF2-40B4-BE49-F238E27FC236}">
                <a16:creationId xmlns:a16="http://schemas.microsoft.com/office/drawing/2014/main" id="{EB8D05C0-B181-1820-1B2B-E5D5F25F5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373" y="3978796"/>
            <a:ext cx="4610279" cy="27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25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B6BA4-BDF6-AD0B-23A5-43D3378A60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8977" y="3252691"/>
            <a:ext cx="1464545" cy="1471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A9524-C601-29C1-989E-0274904371DC}"/>
              </a:ext>
            </a:extLst>
          </p:cNvPr>
          <p:cNvSpPr txBox="1"/>
          <p:nvPr/>
        </p:nvSpPr>
        <p:spPr>
          <a:xfrm>
            <a:off x="764418" y="3849909"/>
            <a:ext cx="11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707126-C42F-235F-2DDC-DBBD265E6698}"/>
              </a:ext>
            </a:extLst>
          </p:cNvPr>
          <p:cNvSpPr txBox="1">
            <a:spLocks/>
          </p:cNvSpPr>
          <p:nvPr/>
        </p:nvSpPr>
        <p:spPr>
          <a:xfrm>
            <a:off x="137556" y="230813"/>
            <a:ext cx="10515600" cy="478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C11A-2E22-4378-ACB8-48E0B61D0EEF}"/>
              </a:ext>
            </a:extLst>
          </p:cNvPr>
          <p:cNvSpPr txBox="1"/>
          <p:nvPr/>
        </p:nvSpPr>
        <p:spPr>
          <a:xfrm>
            <a:off x="137556" y="708929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1BB642-D282-720D-F240-88D9843B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077" y="2148187"/>
            <a:ext cx="3861596" cy="340344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583A23-9EAD-1E0B-D721-F8F7CB080361}"/>
              </a:ext>
            </a:extLst>
          </p:cNvPr>
          <p:cNvCxnSpPr>
            <a:cxnSpLocks/>
          </p:cNvCxnSpPr>
          <p:nvPr/>
        </p:nvCxnSpPr>
        <p:spPr>
          <a:xfrm>
            <a:off x="2393728" y="3985864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C8E82-565D-9A19-7D8C-B5B9560D9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025" y="1078261"/>
            <a:ext cx="4197419" cy="526343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4B8C94-4ABF-6F79-2AC9-E31F9E426360}"/>
              </a:ext>
            </a:extLst>
          </p:cNvPr>
          <p:cNvCxnSpPr>
            <a:cxnSpLocks/>
          </p:cNvCxnSpPr>
          <p:nvPr/>
        </p:nvCxnSpPr>
        <p:spPr>
          <a:xfrm>
            <a:off x="7299563" y="3849907"/>
            <a:ext cx="745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23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D1B02F-ADD3-E213-CD27-B20CA4D07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989" y="807118"/>
            <a:ext cx="45339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12CC56-2730-5FBE-ADED-037F8661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80" y="2737119"/>
            <a:ext cx="6104919" cy="3674710"/>
          </a:xfrm>
          <a:prstGeom prst="rect">
            <a:avLst/>
          </a:prstGeom>
        </p:spPr>
      </p:pic>
      <p:pic>
        <p:nvPicPr>
          <p:cNvPr id="7" name="Picture 6" descr="A diagram of a heart&#10;&#10;Description automatically generated">
            <a:extLst>
              <a:ext uri="{FF2B5EF4-FFF2-40B4-BE49-F238E27FC236}">
                <a16:creationId xmlns:a16="http://schemas.microsoft.com/office/drawing/2014/main" id="{D41353AE-8B2E-7C96-CCD0-DC53A268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9" y="1449654"/>
            <a:ext cx="4981974" cy="43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9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E7CEB9-DA7D-42A7-0C03-C03AE13B3F5E}"/>
              </a:ext>
            </a:extLst>
          </p:cNvPr>
          <p:cNvSpPr txBox="1">
            <a:spLocks/>
          </p:cNvSpPr>
          <p:nvPr/>
        </p:nvSpPr>
        <p:spPr>
          <a:xfrm>
            <a:off x="137556" y="230813"/>
            <a:ext cx="10515600" cy="478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71F0A-47A8-188F-1BF9-4DFCF2A53898}"/>
              </a:ext>
            </a:extLst>
          </p:cNvPr>
          <p:cNvSpPr txBox="1"/>
          <p:nvPr/>
        </p:nvSpPr>
        <p:spPr>
          <a:xfrm>
            <a:off x="137556" y="708929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Clinical</a:t>
            </a:r>
          </a:p>
        </p:txBody>
      </p:sp>
      <p:pic>
        <p:nvPicPr>
          <p:cNvPr id="7" name="Picture 6" descr="A graph with numbers and dots&#10;&#10;Description automatically generated">
            <a:extLst>
              <a:ext uri="{FF2B5EF4-FFF2-40B4-BE49-F238E27FC236}">
                <a16:creationId xmlns:a16="http://schemas.microsoft.com/office/drawing/2014/main" id="{402AFDB2-3FB3-141B-82B9-801176A9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63" y="3979284"/>
            <a:ext cx="4237159" cy="2542295"/>
          </a:xfrm>
          <a:prstGeom prst="rect">
            <a:avLst/>
          </a:prstGeom>
        </p:spPr>
      </p:pic>
      <p:pic>
        <p:nvPicPr>
          <p:cNvPr id="9" name="Picture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0ABF7DF-7C96-5036-C2FC-6447C7DC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01" y="1187045"/>
            <a:ext cx="4219184" cy="2531511"/>
          </a:xfrm>
          <a:prstGeom prst="rect">
            <a:avLst/>
          </a:prstGeom>
        </p:spPr>
      </p:pic>
      <p:pic>
        <p:nvPicPr>
          <p:cNvPr id="11" name="Picture 10" descr="A graph with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0D6D0BFB-D73E-3805-04D7-1DA890D57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99" y="3933318"/>
            <a:ext cx="4219186" cy="2531511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34471D5-A12B-E85B-C88D-131DE616B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263" y="1187046"/>
            <a:ext cx="4219184" cy="25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16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F169-DE7A-749A-5B4A-08AD7E4D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PatStrat: Current Hour Status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AE70-73B7-41CC-3158-F2A16D54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2828"/>
          </a:xfrm>
        </p:spPr>
        <p:txBody>
          <a:bodyPr>
            <a:normAutofit/>
          </a:bodyPr>
          <a:lstStyle/>
          <a:p>
            <a:r>
              <a:rPr lang="en-US" sz="1800" dirty="0"/>
              <a:t>Total hours  CLAMP+ PatStrat = 1200h (perhaps, 400h + 800h or, 600h + 600h )</a:t>
            </a:r>
          </a:p>
          <a:p>
            <a:r>
              <a:rPr lang="en-US" sz="1800" dirty="0"/>
              <a:t>Hours booked, Karolina’s hours??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12913-2FFD-931A-2F02-CA8227E9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2828599"/>
            <a:ext cx="10844464" cy="17712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4EAB3-DA06-AD5F-E707-829AD1B381E5}"/>
              </a:ext>
            </a:extLst>
          </p:cNvPr>
          <p:cNvSpPr/>
          <p:nvPr/>
        </p:nvSpPr>
        <p:spPr>
          <a:xfrm>
            <a:off x="749969" y="3827220"/>
            <a:ext cx="10680032" cy="2646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7C40B-7ACD-A718-E84C-D2094984B8F4}"/>
              </a:ext>
            </a:extLst>
          </p:cNvPr>
          <p:cNvSpPr txBox="1"/>
          <p:nvPr/>
        </p:nvSpPr>
        <p:spPr>
          <a:xfrm>
            <a:off x="398046" y="5093126"/>
            <a:ext cx="11383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C00000"/>
                </a:solidFill>
              </a:rPr>
              <a:t>I have overbooked hours for </a:t>
            </a:r>
            <a:r>
              <a:rPr lang="en-US" sz="2400" b="1" dirty="0">
                <a:solidFill>
                  <a:srgbClr val="C00000"/>
                </a:solidFill>
              </a:rPr>
              <a:t>PatStrat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C00000"/>
                </a:solidFill>
              </a:rPr>
              <a:t>*I need to dedicate myself to </a:t>
            </a:r>
            <a:r>
              <a:rPr lang="en-US" sz="2400" b="1" dirty="0" err="1">
                <a:solidFill>
                  <a:srgbClr val="C00000"/>
                </a:solidFill>
              </a:rPr>
              <a:t>ChronoType</a:t>
            </a:r>
            <a:r>
              <a:rPr lang="en-US" sz="2400" dirty="0">
                <a:solidFill>
                  <a:srgbClr val="C00000"/>
                </a:solidFill>
              </a:rPr>
              <a:t> as soon as IP agreement is settled*</a:t>
            </a:r>
          </a:p>
        </p:txBody>
      </p:sp>
    </p:spTree>
    <p:extLst>
      <p:ext uri="{BB962C8B-B14F-4D97-AF65-F5344CB8AC3E}">
        <p14:creationId xmlns:p14="http://schemas.microsoft.com/office/powerpoint/2010/main" val="95424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1F85-F2C9-F03A-708B-FFED7670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0D753-27A5-53A0-F1A4-EE52A474C5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802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My contribution until now: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March: worked 2 weeks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data  preprocessing, unsupervised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GNN implementation and </a:t>
            </a:r>
            <a:r>
              <a:rPr lang="en-US" sz="2000" dirty="0" err="1">
                <a:solidFill>
                  <a:srgbClr val="C00000"/>
                </a:solidFill>
              </a:rPr>
              <a:t>streamlit</a:t>
            </a:r>
            <a:r>
              <a:rPr lang="en-US" sz="2000" dirty="0">
                <a:solidFill>
                  <a:srgbClr val="C00000"/>
                </a:solidFill>
              </a:rPr>
              <a:t> app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Master thesis co-supervision, one/two weekly one hour meetings since April 2024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I have overbooked hours for </a:t>
            </a:r>
            <a:r>
              <a:rPr lang="en-US" sz="2000" b="1" dirty="0">
                <a:solidFill>
                  <a:srgbClr val="C00000"/>
                </a:solidFill>
              </a:rPr>
              <a:t>PatStrat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*I need to dedicate myself to </a:t>
            </a:r>
            <a:r>
              <a:rPr lang="en-US" sz="2000" b="1" dirty="0" err="1">
                <a:solidFill>
                  <a:srgbClr val="C00000"/>
                </a:solidFill>
              </a:rPr>
              <a:t>ChronoType</a:t>
            </a:r>
            <a:r>
              <a:rPr lang="en-US" sz="2000" dirty="0">
                <a:solidFill>
                  <a:srgbClr val="C00000"/>
                </a:solidFill>
              </a:rPr>
              <a:t> as soon as IP agreement is settled*</a:t>
            </a:r>
          </a:p>
        </p:txBody>
      </p:sp>
    </p:spTree>
    <p:extLst>
      <p:ext uri="{BB962C8B-B14F-4D97-AF65-F5344CB8AC3E}">
        <p14:creationId xmlns:p14="http://schemas.microsoft.com/office/powerpoint/2010/main" val="39631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85BD6-3A0B-01DF-418C-362AFC1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28C9-EB3C-CC40-0CA5-CF91D1A7A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0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B6241485-8242-4468-2A3E-4F76E06EAFD2}"/>
              </a:ext>
            </a:extLst>
          </p:cNvPr>
          <p:cNvGrpSpPr/>
          <p:nvPr/>
        </p:nvGrpSpPr>
        <p:grpSpPr>
          <a:xfrm>
            <a:off x="289966" y="2499272"/>
            <a:ext cx="2186470" cy="1885341"/>
            <a:chOff x="348288" y="2262805"/>
            <a:chExt cx="2186470" cy="18853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EB5261-BDBA-E5DA-9F53-37C7E625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5169" y="2676883"/>
              <a:ext cx="1464545" cy="147126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159B43-E711-78EA-8230-D0E2AC55BEBC}"/>
                </a:ext>
              </a:extLst>
            </p:cNvPr>
            <p:cNvGrpSpPr/>
            <p:nvPr/>
          </p:nvGrpSpPr>
          <p:grpSpPr>
            <a:xfrm>
              <a:off x="348288" y="2599244"/>
              <a:ext cx="395621" cy="1548902"/>
              <a:chOff x="411215" y="1132107"/>
              <a:chExt cx="395621" cy="154890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0AD63EF-FACF-062D-7E88-F08763E9F067}"/>
                      </a:ext>
                    </a:extLst>
                  </p:cNvPr>
                  <p:cNvSpPr txBox="1"/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0AD63EF-FACF-062D-7E88-F08763E9F0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7AB92BB-DC3A-C2FA-E4A4-A579410A4AD1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7AB92BB-DC3A-C2FA-E4A4-A579410A4A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DAC02B9-5A5C-4833-9C04-C47281A01A7F}"/>
                      </a:ext>
                    </a:extLst>
                  </p:cNvPr>
                  <p:cNvSpPr txBox="1"/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DAC02B9-5A5C-4833-9C04-C47281A01A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E72916F-A7A8-CC0E-3383-5D4EB6D6BD3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E72916F-A7A8-CC0E-3383-5D4EB6D6BD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6364" r="-36364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A3B3B5D-F82F-9BE0-530F-7C7B4FA4F752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A3B3B5D-F82F-9BE0-530F-7C7B4FA4F7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88C75F-1F28-E2D2-36AC-345637F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2691" y="2469844"/>
              <a:ext cx="1464545" cy="14712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A701F6-A584-23A8-96C0-77549F2B2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70213" y="2262805"/>
              <a:ext cx="1464545" cy="147126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AD85272-D623-3C83-53DB-475361D7B7EC}"/>
              </a:ext>
            </a:extLst>
          </p:cNvPr>
          <p:cNvSpPr txBox="1"/>
          <p:nvPr/>
        </p:nvSpPr>
        <p:spPr>
          <a:xfrm>
            <a:off x="2747379" y="3981011"/>
            <a:ext cx="85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SNF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B03192-C5A6-DFE5-8B51-4D840E9CC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20925"/>
          <a:stretch/>
        </p:blipFill>
        <p:spPr>
          <a:xfrm>
            <a:off x="3570890" y="3339300"/>
            <a:ext cx="1481719" cy="15571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4EF90A-0178-14E8-BC2C-E9C9134ED2C1}"/>
              </a:ext>
            </a:extLst>
          </p:cNvPr>
          <p:cNvSpPr txBox="1"/>
          <p:nvPr/>
        </p:nvSpPr>
        <p:spPr>
          <a:xfrm>
            <a:off x="2378252" y="1921403"/>
            <a:ext cx="114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Joint-SVD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81CFB-5DAE-99D1-8532-187C83AD673E}"/>
              </a:ext>
            </a:extLst>
          </p:cNvPr>
          <p:cNvSpPr txBox="1"/>
          <p:nvPr/>
        </p:nvSpPr>
        <p:spPr>
          <a:xfrm>
            <a:off x="3361568" y="913925"/>
            <a:ext cx="18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9BECA4-A00D-50EC-CA4F-327538F63881}"/>
              </a:ext>
            </a:extLst>
          </p:cNvPr>
          <p:cNvSpPr txBox="1"/>
          <p:nvPr/>
        </p:nvSpPr>
        <p:spPr>
          <a:xfrm>
            <a:off x="3218684" y="5025097"/>
            <a:ext cx="27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Similarity Network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BE5BFA-6F1A-BA07-CF38-A209626833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28306"/>
          <a:stretch/>
        </p:blipFill>
        <p:spPr>
          <a:xfrm>
            <a:off x="3765343" y="1312638"/>
            <a:ext cx="1065887" cy="149354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894BB3E-4D55-EE81-136C-7AF1E87DFD80}"/>
              </a:ext>
            </a:extLst>
          </p:cNvPr>
          <p:cNvGrpSpPr/>
          <p:nvPr/>
        </p:nvGrpSpPr>
        <p:grpSpPr>
          <a:xfrm>
            <a:off x="3430516" y="1284958"/>
            <a:ext cx="395621" cy="1548902"/>
            <a:chOff x="411215" y="1132107"/>
            <a:chExt cx="395621" cy="15489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D326084-C08A-9D8C-3D72-041F48C485E5}"/>
                    </a:ext>
                  </a:extLst>
                </p:cNvPr>
                <p:cNvSpPr txBox="1"/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D326084-C08A-9D8C-3D72-041F48C48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3E101C1-FC66-B8E8-A63F-48CF202E9EDF}"/>
                    </a:ext>
                  </a:extLst>
                </p:cNvPr>
                <p:cNvSpPr txBox="1"/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3E101C1-FC66-B8E8-A63F-48CF202E9E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D9CA511-0BC1-A546-F245-94A251741D57}"/>
                    </a:ext>
                  </a:extLst>
                </p:cNvPr>
                <p:cNvSpPr txBox="1"/>
                <p:nvPr/>
              </p:nvSpPr>
              <p:spPr>
                <a:xfrm>
                  <a:off x="413170" y="2373232"/>
                  <a:ext cx="391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D9CA511-0BC1-A546-F245-94A251741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70" y="2373232"/>
                  <a:ext cx="39171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E900CF1-1441-F82A-0D4B-FE1FB775CA48}"/>
                    </a:ext>
                  </a:extLst>
                </p:cNvPr>
                <p:cNvSpPr txBox="1"/>
                <p:nvPr/>
              </p:nvSpPr>
              <p:spPr>
                <a:xfrm>
                  <a:off x="549714" y="1934238"/>
                  <a:ext cx="118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E900CF1-1441-F82A-0D4B-FE1FB775CA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14" y="1934238"/>
                  <a:ext cx="11862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6364" r="-36364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ED3D4CD-0EBC-C5BC-8581-AAC14DC22025}"/>
                    </a:ext>
                  </a:extLst>
                </p:cNvPr>
                <p:cNvSpPr txBox="1"/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ED3D4CD-0EBC-C5BC-8581-AAC14DC22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49D16BD-BC0A-FD4A-8007-B7C0C80309F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" r="42473"/>
          <a:stretch/>
        </p:blipFill>
        <p:spPr>
          <a:xfrm>
            <a:off x="8935999" y="1512167"/>
            <a:ext cx="855254" cy="14935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A3FBEB0-BBFF-0481-0E87-114A76FFB93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56224"/>
          <a:stretch/>
        </p:blipFill>
        <p:spPr>
          <a:xfrm>
            <a:off x="9072992" y="3676229"/>
            <a:ext cx="650819" cy="149354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9A5D36A-2E43-2A41-D17E-0854B5DE4232}"/>
              </a:ext>
            </a:extLst>
          </p:cNvPr>
          <p:cNvSpPr txBox="1"/>
          <p:nvPr/>
        </p:nvSpPr>
        <p:spPr>
          <a:xfrm>
            <a:off x="8382041" y="1128394"/>
            <a:ext cx="21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Embeddings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5A4D80-29FC-7169-5A63-F5A6401DC5E2}"/>
              </a:ext>
            </a:extLst>
          </p:cNvPr>
          <p:cNvSpPr txBox="1"/>
          <p:nvPr/>
        </p:nvSpPr>
        <p:spPr>
          <a:xfrm>
            <a:off x="8602726" y="5175644"/>
            <a:ext cx="189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Responses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E7309D-FE41-F148-186D-20CCA58FA69A}"/>
              </a:ext>
            </a:extLst>
          </p:cNvPr>
          <p:cNvCxnSpPr>
            <a:cxnSpLocks/>
          </p:cNvCxnSpPr>
          <p:nvPr/>
        </p:nvCxnSpPr>
        <p:spPr>
          <a:xfrm>
            <a:off x="9933704" y="3140125"/>
            <a:ext cx="655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A270A9-E36C-5BD3-190B-7B92DA76982F}"/>
              </a:ext>
            </a:extLst>
          </p:cNvPr>
          <p:cNvSpPr txBox="1"/>
          <p:nvPr/>
        </p:nvSpPr>
        <p:spPr>
          <a:xfrm>
            <a:off x="9643408" y="3234246"/>
            <a:ext cx="1207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 Regression</a:t>
            </a:r>
          </a:p>
          <a:p>
            <a:pPr algn="ctr"/>
            <a:r>
              <a:rPr lang="en-US" sz="1600" dirty="0"/>
              <a:t>model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34484FD-94AA-C5B1-D78E-4D11BC1C21D3}"/>
              </a:ext>
            </a:extLst>
          </p:cNvPr>
          <p:cNvSpPr txBox="1"/>
          <p:nvPr/>
        </p:nvSpPr>
        <p:spPr>
          <a:xfrm>
            <a:off x="335022" y="2061865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Multi-Modal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304623-633B-E4FA-D477-83ED6ABD348F}"/>
              </a:ext>
            </a:extLst>
          </p:cNvPr>
          <p:cNvSpPr txBox="1"/>
          <p:nvPr/>
        </p:nvSpPr>
        <p:spPr>
          <a:xfrm>
            <a:off x="10601136" y="1502792"/>
            <a:ext cx="132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566E716A-5155-CD38-2A0B-4C4DCEB49709}"/>
              </a:ext>
            </a:extLst>
          </p:cNvPr>
          <p:cNvCxnSpPr>
            <a:cxnSpLocks/>
          </p:cNvCxnSpPr>
          <p:nvPr/>
        </p:nvCxnSpPr>
        <p:spPr>
          <a:xfrm>
            <a:off x="5020071" y="1578832"/>
            <a:ext cx="4841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D5A0B63-5771-5D8B-EF1D-3E529D880AE4}"/>
              </a:ext>
            </a:extLst>
          </p:cNvPr>
          <p:cNvSpPr txBox="1"/>
          <p:nvPr/>
        </p:nvSpPr>
        <p:spPr>
          <a:xfrm>
            <a:off x="5573903" y="1401023"/>
            <a:ext cx="131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CADAD131-1729-A420-2C99-049F4FB2F576}"/>
                  </a:ext>
                </a:extLst>
              </p:cNvPr>
              <p:cNvSpPr txBox="1"/>
              <p:nvPr/>
            </p:nvSpPr>
            <p:spPr>
              <a:xfrm>
                <a:off x="9171299" y="3186011"/>
                <a:ext cx="4901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CADAD131-1729-A420-2C99-049F4FB2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99" y="3186011"/>
                <a:ext cx="490119" cy="276999"/>
              </a:xfrm>
              <a:prstGeom prst="rect">
                <a:avLst/>
              </a:prstGeom>
              <a:blipFill>
                <a:blip r:embed="rId1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1" name="Bent Arrow 2070">
            <a:extLst>
              <a:ext uri="{FF2B5EF4-FFF2-40B4-BE49-F238E27FC236}">
                <a16:creationId xmlns:a16="http://schemas.microsoft.com/office/drawing/2014/main" id="{46895067-E29F-039F-E1B3-87559875F8ED}"/>
              </a:ext>
            </a:extLst>
          </p:cNvPr>
          <p:cNvSpPr/>
          <p:nvPr/>
        </p:nvSpPr>
        <p:spPr>
          <a:xfrm rot="1214278">
            <a:off x="2465114" y="1549456"/>
            <a:ext cx="697723" cy="521553"/>
          </a:xfrm>
          <a:prstGeom prst="bentArrow">
            <a:avLst>
              <a:gd name="adj1" fmla="val 0"/>
              <a:gd name="adj2" fmla="val 12605"/>
              <a:gd name="adj3" fmla="val 15464"/>
              <a:gd name="adj4" fmla="val 8739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3" name="Bent Arrow 2072">
            <a:extLst>
              <a:ext uri="{FF2B5EF4-FFF2-40B4-BE49-F238E27FC236}">
                <a16:creationId xmlns:a16="http://schemas.microsoft.com/office/drawing/2014/main" id="{2544EA56-FF95-B3F1-BF8A-B082EFCC5D66}"/>
              </a:ext>
            </a:extLst>
          </p:cNvPr>
          <p:cNvSpPr/>
          <p:nvPr/>
        </p:nvSpPr>
        <p:spPr>
          <a:xfrm rot="20852433" flipV="1">
            <a:off x="2660883" y="4074213"/>
            <a:ext cx="697723" cy="620799"/>
          </a:xfrm>
          <a:prstGeom prst="bentArrow">
            <a:avLst>
              <a:gd name="adj1" fmla="val 0"/>
              <a:gd name="adj2" fmla="val 12605"/>
              <a:gd name="adj3" fmla="val 15464"/>
              <a:gd name="adj4" fmla="val 8739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4" name="Bent Arrow 2073">
            <a:extLst>
              <a:ext uri="{FF2B5EF4-FFF2-40B4-BE49-F238E27FC236}">
                <a16:creationId xmlns:a16="http://schemas.microsoft.com/office/drawing/2014/main" id="{2D08D2A9-48EE-D31C-8EB1-0AD9C35D8C15}"/>
              </a:ext>
            </a:extLst>
          </p:cNvPr>
          <p:cNvSpPr/>
          <p:nvPr/>
        </p:nvSpPr>
        <p:spPr>
          <a:xfrm rot="1895994">
            <a:off x="7898639" y="1535274"/>
            <a:ext cx="551455" cy="521553"/>
          </a:xfrm>
          <a:prstGeom prst="bentArrow">
            <a:avLst>
              <a:gd name="adj1" fmla="val 0"/>
              <a:gd name="adj2" fmla="val 12605"/>
              <a:gd name="adj3" fmla="val 15464"/>
              <a:gd name="adj4" fmla="val 8739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53661FB1-B84C-282E-2F55-AE396CDFC26E}"/>
              </a:ext>
            </a:extLst>
          </p:cNvPr>
          <p:cNvSpPr txBox="1"/>
          <p:nvPr/>
        </p:nvSpPr>
        <p:spPr>
          <a:xfrm>
            <a:off x="123747" y="5609309"/>
            <a:ext cx="1033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SVD: Singular Value Decomposition </a:t>
            </a:r>
          </a:p>
          <a:p>
            <a:r>
              <a:rPr lang="en-US" dirty="0"/>
              <a:t>SNF: Similarity Network Fusion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8FA269D3-652D-740F-8B19-2A491179E1A6}"/>
              </a:ext>
            </a:extLst>
          </p:cNvPr>
          <p:cNvSpPr/>
          <p:nvPr/>
        </p:nvSpPr>
        <p:spPr>
          <a:xfrm rot="10800000">
            <a:off x="4936557" y="2105643"/>
            <a:ext cx="407072" cy="2088287"/>
          </a:xfrm>
          <a:prstGeom prst="leftBrace">
            <a:avLst>
              <a:gd name="adj1" fmla="val 3184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1882B923-F55B-564A-E309-E3D903FA000B}"/>
              </a:ext>
            </a:extLst>
          </p:cNvPr>
          <p:cNvSpPr txBox="1"/>
          <p:nvPr/>
        </p:nvSpPr>
        <p:spPr>
          <a:xfrm>
            <a:off x="5290277" y="3741871"/>
            <a:ext cx="34707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UcPeriod"/>
            </a:pPr>
            <a:r>
              <a:rPr lang="en-US" sz="1400" dirty="0"/>
              <a:t>Sample Neighborhood</a:t>
            </a:r>
          </a:p>
          <a:p>
            <a:pPr marL="228600" indent="-228600">
              <a:buAutoNum type="alphaUcPeriod"/>
            </a:pPr>
            <a:r>
              <a:rPr lang="en-US" sz="1400" dirty="0"/>
              <a:t>Aggregate feature information from neighbors</a:t>
            </a:r>
          </a:p>
          <a:p>
            <a:pPr marL="228600" indent="-228600">
              <a:buAutoNum type="alphaUcPeriod"/>
            </a:pPr>
            <a:r>
              <a:rPr lang="en-US" sz="1400" dirty="0"/>
              <a:t>Predict graph context and label using aggregated information</a:t>
            </a:r>
          </a:p>
        </p:txBody>
      </p:sp>
      <p:sp>
        <p:nvSpPr>
          <p:cNvPr id="2157" name="Rounded Rectangle 2156">
            <a:extLst>
              <a:ext uri="{FF2B5EF4-FFF2-40B4-BE49-F238E27FC236}">
                <a16:creationId xmlns:a16="http://schemas.microsoft.com/office/drawing/2014/main" id="{A9C527E8-7F2E-7CD6-3AF9-37F765B679BE}"/>
              </a:ext>
            </a:extLst>
          </p:cNvPr>
          <p:cNvSpPr/>
          <p:nvPr/>
        </p:nvSpPr>
        <p:spPr>
          <a:xfrm>
            <a:off x="5343629" y="2100451"/>
            <a:ext cx="3314904" cy="2810971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71203-7785-E8D3-9D0B-71F3F1C3F371}"/>
              </a:ext>
            </a:extLst>
          </p:cNvPr>
          <p:cNvSpPr txBox="1"/>
          <p:nvPr/>
        </p:nvSpPr>
        <p:spPr>
          <a:xfrm>
            <a:off x="6287907" y="1913589"/>
            <a:ext cx="135113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GraphSAGE</a:t>
            </a:r>
          </a:p>
        </p:txBody>
      </p:sp>
      <p:grpSp>
        <p:nvGrpSpPr>
          <p:cNvPr id="2173" name="Group 2172">
            <a:extLst>
              <a:ext uri="{FF2B5EF4-FFF2-40B4-BE49-F238E27FC236}">
                <a16:creationId xmlns:a16="http://schemas.microsoft.com/office/drawing/2014/main" id="{77B2B607-E1B4-7515-E2A4-3091A31F2629}"/>
              </a:ext>
            </a:extLst>
          </p:cNvPr>
          <p:cNvGrpSpPr/>
          <p:nvPr/>
        </p:nvGrpSpPr>
        <p:grpSpPr>
          <a:xfrm>
            <a:off x="11763535" y="2292627"/>
            <a:ext cx="419399" cy="1800243"/>
            <a:chOff x="411215" y="1132107"/>
            <a:chExt cx="419399" cy="18002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4" name="TextBox 2173">
                  <a:extLst>
                    <a:ext uri="{FF2B5EF4-FFF2-40B4-BE49-F238E27FC236}">
                      <a16:creationId xmlns:a16="http://schemas.microsoft.com/office/drawing/2014/main" id="{6B13FE70-0390-1E8D-4F0F-9C3F10F93BE4}"/>
                    </a:ext>
                  </a:extLst>
                </p:cNvPr>
                <p:cNvSpPr txBox="1"/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74" name="TextBox 2173">
                  <a:extLst>
                    <a:ext uri="{FF2B5EF4-FFF2-40B4-BE49-F238E27FC236}">
                      <a16:creationId xmlns:a16="http://schemas.microsoft.com/office/drawing/2014/main" id="{6B13FE70-0390-1E8D-4F0F-9C3F10F93B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5" name="TextBox 2174">
                  <a:extLst>
                    <a:ext uri="{FF2B5EF4-FFF2-40B4-BE49-F238E27FC236}">
                      <a16:creationId xmlns:a16="http://schemas.microsoft.com/office/drawing/2014/main" id="{AD23343F-601C-CB00-0CB5-1E2167A371F4}"/>
                    </a:ext>
                  </a:extLst>
                </p:cNvPr>
                <p:cNvSpPr txBox="1"/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75" name="TextBox 2174">
                  <a:extLst>
                    <a:ext uri="{FF2B5EF4-FFF2-40B4-BE49-F238E27FC236}">
                      <a16:creationId xmlns:a16="http://schemas.microsoft.com/office/drawing/2014/main" id="{AD23343F-601C-CB00-0CB5-1E2167A37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6" name="TextBox 2175">
                  <a:extLst>
                    <a:ext uri="{FF2B5EF4-FFF2-40B4-BE49-F238E27FC236}">
                      <a16:creationId xmlns:a16="http://schemas.microsoft.com/office/drawing/2014/main" id="{C48217BA-9ECE-0F28-5462-5133E07B0ABF}"/>
                    </a:ext>
                  </a:extLst>
                </p:cNvPr>
                <p:cNvSpPr txBox="1"/>
                <p:nvPr/>
              </p:nvSpPr>
              <p:spPr>
                <a:xfrm>
                  <a:off x="438904" y="2624573"/>
                  <a:ext cx="391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76" name="TextBox 2175">
                  <a:extLst>
                    <a:ext uri="{FF2B5EF4-FFF2-40B4-BE49-F238E27FC236}">
                      <a16:creationId xmlns:a16="http://schemas.microsoft.com/office/drawing/2014/main" id="{C48217BA-9ECE-0F28-5462-5133E07B0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04" y="2624573"/>
                  <a:ext cx="391710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7" name="TextBox 2176">
                  <a:extLst>
                    <a:ext uri="{FF2B5EF4-FFF2-40B4-BE49-F238E27FC236}">
                      <a16:creationId xmlns:a16="http://schemas.microsoft.com/office/drawing/2014/main" id="{F48529A5-BA4B-85BC-3CB1-00B1B836C768}"/>
                    </a:ext>
                  </a:extLst>
                </p:cNvPr>
                <p:cNvSpPr txBox="1"/>
                <p:nvPr/>
              </p:nvSpPr>
              <p:spPr>
                <a:xfrm>
                  <a:off x="549714" y="2109171"/>
                  <a:ext cx="118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77" name="TextBox 2176">
                  <a:extLst>
                    <a:ext uri="{FF2B5EF4-FFF2-40B4-BE49-F238E27FC236}">
                      <a16:creationId xmlns:a16="http://schemas.microsoft.com/office/drawing/2014/main" id="{F48529A5-BA4B-85BC-3CB1-00B1B836C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14" y="2109171"/>
                  <a:ext cx="118622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7273" r="-36364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8" name="TextBox 2177">
                  <a:extLst>
                    <a:ext uri="{FF2B5EF4-FFF2-40B4-BE49-F238E27FC236}">
                      <a16:creationId xmlns:a16="http://schemas.microsoft.com/office/drawing/2014/main" id="{08914369-E01F-CB99-5EAB-838B4BA1E69A}"/>
                    </a:ext>
                  </a:extLst>
                </p:cNvPr>
                <p:cNvSpPr txBox="1"/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78" name="TextBox 2177">
                  <a:extLst>
                    <a:ext uri="{FF2B5EF4-FFF2-40B4-BE49-F238E27FC236}">
                      <a16:creationId xmlns:a16="http://schemas.microsoft.com/office/drawing/2014/main" id="{08914369-E01F-CB99-5EAB-838B4BA1E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79" name="Group 2178">
            <a:extLst>
              <a:ext uri="{FF2B5EF4-FFF2-40B4-BE49-F238E27FC236}">
                <a16:creationId xmlns:a16="http://schemas.microsoft.com/office/drawing/2014/main" id="{BEE76F39-DF12-017F-1390-4E46A4721617}"/>
              </a:ext>
            </a:extLst>
          </p:cNvPr>
          <p:cNvGrpSpPr/>
          <p:nvPr/>
        </p:nvGrpSpPr>
        <p:grpSpPr>
          <a:xfrm>
            <a:off x="8612987" y="1480069"/>
            <a:ext cx="395621" cy="1548902"/>
            <a:chOff x="411215" y="1132107"/>
            <a:chExt cx="395621" cy="15489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0" name="TextBox 2179">
                  <a:extLst>
                    <a:ext uri="{FF2B5EF4-FFF2-40B4-BE49-F238E27FC236}">
                      <a16:creationId xmlns:a16="http://schemas.microsoft.com/office/drawing/2014/main" id="{77FF7DAA-577F-F8A2-764B-927C3338AC9A}"/>
                    </a:ext>
                  </a:extLst>
                </p:cNvPr>
                <p:cNvSpPr txBox="1"/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80" name="TextBox 2179">
                  <a:extLst>
                    <a:ext uri="{FF2B5EF4-FFF2-40B4-BE49-F238E27FC236}">
                      <a16:creationId xmlns:a16="http://schemas.microsoft.com/office/drawing/2014/main" id="{77FF7DAA-577F-F8A2-764B-927C3338A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1" name="TextBox 2180">
                  <a:extLst>
                    <a:ext uri="{FF2B5EF4-FFF2-40B4-BE49-F238E27FC236}">
                      <a16:creationId xmlns:a16="http://schemas.microsoft.com/office/drawing/2014/main" id="{5F88DD17-B25B-0F18-46C0-CB8FE1D103D6}"/>
                    </a:ext>
                  </a:extLst>
                </p:cNvPr>
                <p:cNvSpPr txBox="1"/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81" name="TextBox 2180">
                  <a:extLst>
                    <a:ext uri="{FF2B5EF4-FFF2-40B4-BE49-F238E27FC236}">
                      <a16:creationId xmlns:a16="http://schemas.microsoft.com/office/drawing/2014/main" id="{5F88DD17-B25B-0F18-46C0-CB8FE1D10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2" name="TextBox 2181">
                  <a:extLst>
                    <a:ext uri="{FF2B5EF4-FFF2-40B4-BE49-F238E27FC236}">
                      <a16:creationId xmlns:a16="http://schemas.microsoft.com/office/drawing/2014/main" id="{C5C920C6-4FEF-81CB-ECB1-FE3EF3455410}"/>
                    </a:ext>
                  </a:extLst>
                </p:cNvPr>
                <p:cNvSpPr txBox="1"/>
                <p:nvPr/>
              </p:nvSpPr>
              <p:spPr>
                <a:xfrm>
                  <a:off x="413170" y="2373232"/>
                  <a:ext cx="391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82" name="TextBox 2181">
                  <a:extLst>
                    <a:ext uri="{FF2B5EF4-FFF2-40B4-BE49-F238E27FC236}">
                      <a16:creationId xmlns:a16="http://schemas.microsoft.com/office/drawing/2014/main" id="{C5C920C6-4FEF-81CB-ECB1-FE3EF3455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70" y="2373232"/>
                  <a:ext cx="391710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3" name="TextBox 2182">
                  <a:extLst>
                    <a:ext uri="{FF2B5EF4-FFF2-40B4-BE49-F238E27FC236}">
                      <a16:creationId xmlns:a16="http://schemas.microsoft.com/office/drawing/2014/main" id="{8A18950E-BACF-23DE-47CB-631DCFD6C199}"/>
                    </a:ext>
                  </a:extLst>
                </p:cNvPr>
                <p:cNvSpPr txBox="1"/>
                <p:nvPr/>
              </p:nvSpPr>
              <p:spPr>
                <a:xfrm>
                  <a:off x="549714" y="1934238"/>
                  <a:ext cx="118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83" name="TextBox 2182">
                  <a:extLst>
                    <a:ext uri="{FF2B5EF4-FFF2-40B4-BE49-F238E27FC236}">
                      <a16:creationId xmlns:a16="http://schemas.microsoft.com/office/drawing/2014/main" id="{8A18950E-BACF-23DE-47CB-631DCFD6C1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14" y="1934238"/>
                  <a:ext cx="118622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50000" r="-4000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4" name="TextBox 2183">
                  <a:extLst>
                    <a:ext uri="{FF2B5EF4-FFF2-40B4-BE49-F238E27FC236}">
                      <a16:creationId xmlns:a16="http://schemas.microsoft.com/office/drawing/2014/main" id="{DA9571DC-E4D8-8DB9-281D-B728500ABD92}"/>
                    </a:ext>
                  </a:extLst>
                </p:cNvPr>
                <p:cNvSpPr txBox="1"/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84" name="TextBox 2183">
                  <a:extLst>
                    <a:ext uri="{FF2B5EF4-FFF2-40B4-BE49-F238E27FC236}">
                      <a16:creationId xmlns:a16="http://schemas.microsoft.com/office/drawing/2014/main" id="{DA9571DC-E4D8-8DB9-281D-B728500AB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85" name="Group 2184">
            <a:extLst>
              <a:ext uri="{FF2B5EF4-FFF2-40B4-BE49-F238E27FC236}">
                <a16:creationId xmlns:a16="http://schemas.microsoft.com/office/drawing/2014/main" id="{F03E1150-F37F-1EB5-1817-FACC3F266328}"/>
              </a:ext>
            </a:extLst>
          </p:cNvPr>
          <p:cNvGrpSpPr/>
          <p:nvPr/>
        </p:nvGrpSpPr>
        <p:grpSpPr>
          <a:xfrm>
            <a:off x="8727151" y="3634417"/>
            <a:ext cx="395621" cy="1548902"/>
            <a:chOff x="411215" y="1132107"/>
            <a:chExt cx="395621" cy="15489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6" name="TextBox 2185">
                  <a:extLst>
                    <a:ext uri="{FF2B5EF4-FFF2-40B4-BE49-F238E27FC236}">
                      <a16:creationId xmlns:a16="http://schemas.microsoft.com/office/drawing/2014/main" id="{E8CCC469-4461-ED3D-D627-DB2E2FACBD5A}"/>
                    </a:ext>
                  </a:extLst>
                </p:cNvPr>
                <p:cNvSpPr txBox="1"/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86" name="TextBox 2185">
                  <a:extLst>
                    <a:ext uri="{FF2B5EF4-FFF2-40B4-BE49-F238E27FC236}">
                      <a16:creationId xmlns:a16="http://schemas.microsoft.com/office/drawing/2014/main" id="{E8CCC469-4461-ED3D-D627-DB2E2FACB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7" name="TextBox 2186">
                  <a:extLst>
                    <a:ext uri="{FF2B5EF4-FFF2-40B4-BE49-F238E27FC236}">
                      <a16:creationId xmlns:a16="http://schemas.microsoft.com/office/drawing/2014/main" id="{2362D55B-34F7-0F63-5388-8C3C23402181}"/>
                    </a:ext>
                  </a:extLst>
                </p:cNvPr>
                <p:cNvSpPr txBox="1"/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87" name="TextBox 2186">
                  <a:extLst>
                    <a:ext uri="{FF2B5EF4-FFF2-40B4-BE49-F238E27FC236}">
                      <a16:creationId xmlns:a16="http://schemas.microsoft.com/office/drawing/2014/main" id="{2362D55B-34F7-0F63-5388-8C3C23402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8" name="TextBox 2187">
                  <a:extLst>
                    <a:ext uri="{FF2B5EF4-FFF2-40B4-BE49-F238E27FC236}">
                      <a16:creationId xmlns:a16="http://schemas.microsoft.com/office/drawing/2014/main" id="{3CCC855C-E68C-EA35-AF23-A6933F9EA250}"/>
                    </a:ext>
                  </a:extLst>
                </p:cNvPr>
                <p:cNvSpPr txBox="1"/>
                <p:nvPr/>
              </p:nvSpPr>
              <p:spPr>
                <a:xfrm>
                  <a:off x="413170" y="2373232"/>
                  <a:ext cx="391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88" name="TextBox 2187">
                  <a:extLst>
                    <a:ext uri="{FF2B5EF4-FFF2-40B4-BE49-F238E27FC236}">
                      <a16:creationId xmlns:a16="http://schemas.microsoft.com/office/drawing/2014/main" id="{3CCC855C-E68C-EA35-AF23-A6933F9EA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70" y="2373232"/>
                  <a:ext cx="391710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9" name="TextBox 2188">
                  <a:extLst>
                    <a:ext uri="{FF2B5EF4-FFF2-40B4-BE49-F238E27FC236}">
                      <a16:creationId xmlns:a16="http://schemas.microsoft.com/office/drawing/2014/main" id="{C2CE0BFE-FC10-506F-1373-7ADDA47B61D6}"/>
                    </a:ext>
                  </a:extLst>
                </p:cNvPr>
                <p:cNvSpPr txBox="1"/>
                <p:nvPr/>
              </p:nvSpPr>
              <p:spPr>
                <a:xfrm>
                  <a:off x="549714" y="1934238"/>
                  <a:ext cx="118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89" name="TextBox 2188">
                  <a:extLst>
                    <a:ext uri="{FF2B5EF4-FFF2-40B4-BE49-F238E27FC236}">
                      <a16:creationId xmlns:a16="http://schemas.microsoft.com/office/drawing/2014/main" id="{C2CE0BFE-FC10-506F-1373-7ADDA47B61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14" y="1934238"/>
                  <a:ext cx="118622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27273" r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90" name="TextBox 2189">
                  <a:extLst>
                    <a:ext uri="{FF2B5EF4-FFF2-40B4-BE49-F238E27FC236}">
                      <a16:creationId xmlns:a16="http://schemas.microsoft.com/office/drawing/2014/main" id="{7518459C-9D35-ABDD-9E83-99EE6B1F7BC7}"/>
                    </a:ext>
                  </a:extLst>
                </p:cNvPr>
                <p:cNvSpPr txBox="1"/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90" name="TextBox 2189">
                  <a:extLst>
                    <a:ext uri="{FF2B5EF4-FFF2-40B4-BE49-F238E27FC236}">
                      <a16:creationId xmlns:a16="http://schemas.microsoft.com/office/drawing/2014/main" id="{7518459C-9D35-ABDD-9E83-99EE6B1F7B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95" name="Group 2194">
            <a:extLst>
              <a:ext uri="{FF2B5EF4-FFF2-40B4-BE49-F238E27FC236}">
                <a16:creationId xmlns:a16="http://schemas.microsoft.com/office/drawing/2014/main" id="{6C29CCFC-849E-7026-6D07-68AC4116CA3C}"/>
              </a:ext>
            </a:extLst>
          </p:cNvPr>
          <p:cNvGrpSpPr/>
          <p:nvPr/>
        </p:nvGrpSpPr>
        <p:grpSpPr>
          <a:xfrm>
            <a:off x="2414731" y="1164940"/>
            <a:ext cx="370444" cy="369332"/>
            <a:chOff x="2414731" y="670264"/>
            <a:chExt cx="370444" cy="369332"/>
          </a:xfrm>
        </p:grpSpPr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C1FF50F5-D148-1814-85D5-23AC0D9C6B40}"/>
                </a:ext>
              </a:extLst>
            </p:cNvPr>
            <p:cNvSpPr/>
            <p:nvPr/>
          </p:nvSpPr>
          <p:spPr>
            <a:xfrm>
              <a:off x="2414731" y="679250"/>
              <a:ext cx="370444" cy="35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TextBox 2191">
              <a:extLst>
                <a:ext uri="{FF2B5EF4-FFF2-40B4-BE49-F238E27FC236}">
                  <a16:creationId xmlns:a16="http://schemas.microsoft.com/office/drawing/2014/main" id="{E241AB6D-4EB7-DB5B-7497-98BC2DD1F43B}"/>
                </a:ext>
              </a:extLst>
            </p:cNvPr>
            <p:cNvSpPr txBox="1"/>
            <p:nvPr/>
          </p:nvSpPr>
          <p:spPr>
            <a:xfrm>
              <a:off x="2450358" y="670264"/>
              <a:ext cx="312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196" name="Group 2195">
            <a:extLst>
              <a:ext uri="{FF2B5EF4-FFF2-40B4-BE49-F238E27FC236}">
                <a16:creationId xmlns:a16="http://schemas.microsoft.com/office/drawing/2014/main" id="{A8CA5B84-D905-F4C1-19A3-87C60FA43729}"/>
              </a:ext>
            </a:extLst>
          </p:cNvPr>
          <p:cNvGrpSpPr/>
          <p:nvPr/>
        </p:nvGrpSpPr>
        <p:grpSpPr>
          <a:xfrm>
            <a:off x="1304594" y="1625566"/>
            <a:ext cx="370444" cy="369332"/>
            <a:chOff x="2414731" y="670264"/>
            <a:chExt cx="370444" cy="369332"/>
          </a:xfrm>
        </p:grpSpPr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26086EC8-5D4F-C37A-0324-565A09BA6D6A}"/>
                </a:ext>
              </a:extLst>
            </p:cNvPr>
            <p:cNvSpPr/>
            <p:nvPr/>
          </p:nvSpPr>
          <p:spPr>
            <a:xfrm>
              <a:off x="2414731" y="679250"/>
              <a:ext cx="370444" cy="35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TextBox 2197">
              <a:extLst>
                <a:ext uri="{FF2B5EF4-FFF2-40B4-BE49-F238E27FC236}">
                  <a16:creationId xmlns:a16="http://schemas.microsoft.com/office/drawing/2014/main" id="{D6809A9F-6478-7783-7A7D-FD78DBF80D00}"/>
                </a:ext>
              </a:extLst>
            </p:cNvPr>
            <p:cNvSpPr txBox="1"/>
            <p:nvPr/>
          </p:nvSpPr>
          <p:spPr>
            <a:xfrm>
              <a:off x="2450358" y="670264"/>
              <a:ext cx="312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199" name="Group 2198">
            <a:extLst>
              <a:ext uri="{FF2B5EF4-FFF2-40B4-BE49-F238E27FC236}">
                <a16:creationId xmlns:a16="http://schemas.microsoft.com/office/drawing/2014/main" id="{9DD93ECB-41DF-C816-6EC8-6AF6237094CC}"/>
              </a:ext>
            </a:extLst>
          </p:cNvPr>
          <p:cNvGrpSpPr/>
          <p:nvPr/>
        </p:nvGrpSpPr>
        <p:grpSpPr>
          <a:xfrm>
            <a:off x="2475622" y="4565424"/>
            <a:ext cx="370444" cy="369332"/>
            <a:chOff x="2414731" y="670264"/>
            <a:chExt cx="370444" cy="369332"/>
          </a:xfrm>
        </p:grpSpPr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53694E11-37BE-BA90-192F-4D2B622E80EA}"/>
                </a:ext>
              </a:extLst>
            </p:cNvPr>
            <p:cNvSpPr/>
            <p:nvPr/>
          </p:nvSpPr>
          <p:spPr>
            <a:xfrm>
              <a:off x="2414731" y="679250"/>
              <a:ext cx="370444" cy="35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TextBox 2200">
              <a:extLst>
                <a:ext uri="{FF2B5EF4-FFF2-40B4-BE49-F238E27FC236}">
                  <a16:creationId xmlns:a16="http://schemas.microsoft.com/office/drawing/2014/main" id="{B95E5461-7F9F-000F-E87E-22AADBF3F755}"/>
                </a:ext>
              </a:extLst>
            </p:cNvPr>
            <p:cNvSpPr txBox="1"/>
            <p:nvPr/>
          </p:nvSpPr>
          <p:spPr>
            <a:xfrm>
              <a:off x="2450358" y="670264"/>
              <a:ext cx="312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202" name="Group 2201">
            <a:extLst>
              <a:ext uri="{FF2B5EF4-FFF2-40B4-BE49-F238E27FC236}">
                <a16:creationId xmlns:a16="http://schemas.microsoft.com/office/drawing/2014/main" id="{2F88D96B-212A-A262-CC06-D397F5C03528}"/>
              </a:ext>
            </a:extLst>
          </p:cNvPr>
          <p:cNvGrpSpPr/>
          <p:nvPr/>
        </p:nvGrpSpPr>
        <p:grpSpPr>
          <a:xfrm>
            <a:off x="6008359" y="1018373"/>
            <a:ext cx="370444" cy="369332"/>
            <a:chOff x="2414731" y="670264"/>
            <a:chExt cx="370444" cy="369332"/>
          </a:xfrm>
        </p:grpSpPr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DD65872D-27D0-ACE4-2131-38C2B2033BBB}"/>
                </a:ext>
              </a:extLst>
            </p:cNvPr>
            <p:cNvSpPr/>
            <p:nvPr/>
          </p:nvSpPr>
          <p:spPr>
            <a:xfrm>
              <a:off x="2414731" y="679250"/>
              <a:ext cx="370444" cy="35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TextBox 2203">
              <a:extLst>
                <a:ext uri="{FF2B5EF4-FFF2-40B4-BE49-F238E27FC236}">
                  <a16:creationId xmlns:a16="http://schemas.microsoft.com/office/drawing/2014/main" id="{79AC5126-39CE-A74B-2955-73D08458ED38}"/>
                </a:ext>
              </a:extLst>
            </p:cNvPr>
            <p:cNvSpPr txBox="1"/>
            <p:nvPr/>
          </p:nvSpPr>
          <p:spPr>
            <a:xfrm>
              <a:off x="2450358" y="670264"/>
              <a:ext cx="312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205" name="Group 2204">
            <a:extLst>
              <a:ext uri="{FF2B5EF4-FFF2-40B4-BE49-F238E27FC236}">
                <a16:creationId xmlns:a16="http://schemas.microsoft.com/office/drawing/2014/main" id="{F5181F1B-D3B4-B419-49FF-5F30DC9A5793}"/>
              </a:ext>
            </a:extLst>
          </p:cNvPr>
          <p:cNvGrpSpPr/>
          <p:nvPr/>
        </p:nvGrpSpPr>
        <p:grpSpPr>
          <a:xfrm>
            <a:off x="4699618" y="2975522"/>
            <a:ext cx="370444" cy="369332"/>
            <a:chOff x="2414731" y="670264"/>
            <a:chExt cx="370444" cy="369332"/>
          </a:xfrm>
        </p:grpSpPr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9140F586-F7BF-7C1B-C20F-C0544E31E017}"/>
                </a:ext>
              </a:extLst>
            </p:cNvPr>
            <p:cNvSpPr/>
            <p:nvPr/>
          </p:nvSpPr>
          <p:spPr>
            <a:xfrm>
              <a:off x="2414731" y="679250"/>
              <a:ext cx="370444" cy="35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TextBox 2206">
              <a:extLst>
                <a:ext uri="{FF2B5EF4-FFF2-40B4-BE49-F238E27FC236}">
                  <a16:creationId xmlns:a16="http://schemas.microsoft.com/office/drawing/2014/main" id="{D8DBF687-877A-B4E6-2B71-9DC6FD548F40}"/>
                </a:ext>
              </a:extLst>
            </p:cNvPr>
            <p:cNvSpPr txBox="1"/>
            <p:nvPr/>
          </p:nvSpPr>
          <p:spPr>
            <a:xfrm>
              <a:off x="2450358" y="670264"/>
              <a:ext cx="312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2208" name="Group 2207">
            <a:extLst>
              <a:ext uri="{FF2B5EF4-FFF2-40B4-BE49-F238E27FC236}">
                <a16:creationId xmlns:a16="http://schemas.microsoft.com/office/drawing/2014/main" id="{4F33826E-BDBF-C4EC-13F6-7F8609DC05F1}"/>
              </a:ext>
            </a:extLst>
          </p:cNvPr>
          <p:cNvGrpSpPr/>
          <p:nvPr/>
        </p:nvGrpSpPr>
        <p:grpSpPr>
          <a:xfrm>
            <a:off x="10157101" y="2669683"/>
            <a:ext cx="370444" cy="369332"/>
            <a:chOff x="2414731" y="670264"/>
            <a:chExt cx="370444" cy="369332"/>
          </a:xfrm>
        </p:grpSpPr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726BAEB0-ED0B-4029-A4A0-460DFCE0E7A0}"/>
                </a:ext>
              </a:extLst>
            </p:cNvPr>
            <p:cNvSpPr/>
            <p:nvPr/>
          </p:nvSpPr>
          <p:spPr>
            <a:xfrm>
              <a:off x="2414731" y="679250"/>
              <a:ext cx="370444" cy="3516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TextBox 2209">
              <a:extLst>
                <a:ext uri="{FF2B5EF4-FFF2-40B4-BE49-F238E27FC236}">
                  <a16:creationId xmlns:a16="http://schemas.microsoft.com/office/drawing/2014/main" id="{B322A6EB-EDB0-6B5A-EDE7-FE758247ABFA}"/>
                </a:ext>
              </a:extLst>
            </p:cNvPr>
            <p:cNvSpPr txBox="1"/>
            <p:nvPr/>
          </p:nvSpPr>
          <p:spPr>
            <a:xfrm>
              <a:off x="2450358" y="670264"/>
              <a:ext cx="312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2354" name="Group 2353">
            <a:extLst>
              <a:ext uri="{FF2B5EF4-FFF2-40B4-BE49-F238E27FC236}">
                <a16:creationId xmlns:a16="http://schemas.microsoft.com/office/drawing/2014/main" id="{D46ECAE8-DB70-4BFB-D57A-AC362AFC65B0}"/>
              </a:ext>
            </a:extLst>
          </p:cNvPr>
          <p:cNvGrpSpPr/>
          <p:nvPr/>
        </p:nvGrpSpPr>
        <p:grpSpPr>
          <a:xfrm>
            <a:off x="5402130" y="2304565"/>
            <a:ext cx="3239243" cy="1460624"/>
            <a:chOff x="5392908" y="2431672"/>
            <a:chExt cx="3239243" cy="1460624"/>
          </a:xfrm>
        </p:grpSpPr>
        <p:grpSp>
          <p:nvGrpSpPr>
            <p:cNvPr id="2083" name="Group 2082">
              <a:extLst>
                <a:ext uri="{FF2B5EF4-FFF2-40B4-BE49-F238E27FC236}">
                  <a16:creationId xmlns:a16="http://schemas.microsoft.com/office/drawing/2014/main" id="{7E4C1553-078F-07BC-889E-A9EAC6B81B44}"/>
                </a:ext>
              </a:extLst>
            </p:cNvPr>
            <p:cNvGrpSpPr/>
            <p:nvPr/>
          </p:nvGrpSpPr>
          <p:grpSpPr>
            <a:xfrm>
              <a:off x="5392908" y="2529683"/>
              <a:ext cx="1076936" cy="1131731"/>
              <a:chOff x="5481193" y="2018842"/>
              <a:chExt cx="1076936" cy="1131731"/>
            </a:xfrm>
          </p:grpSpPr>
          <p:pic>
            <p:nvPicPr>
              <p:cNvPr id="2078" name="Picture 2077">
                <a:extLst>
                  <a:ext uri="{FF2B5EF4-FFF2-40B4-BE49-F238E27FC236}">
                    <a16:creationId xmlns:a16="http://schemas.microsoft.com/office/drawing/2014/main" id="{FE9C0FAC-55C1-FF3D-662A-CC65351CA3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20925"/>
              <a:stretch/>
            </p:blipFill>
            <p:spPr>
              <a:xfrm>
                <a:off x="5481193" y="2018842"/>
                <a:ext cx="1076936" cy="1131731"/>
              </a:xfrm>
              <a:prstGeom prst="rect">
                <a:avLst/>
              </a:prstGeom>
            </p:spPr>
          </p:pic>
          <p:sp>
            <p:nvSpPr>
              <p:cNvPr id="2080" name="Oval 2079">
                <a:extLst>
                  <a:ext uri="{FF2B5EF4-FFF2-40B4-BE49-F238E27FC236}">
                    <a16:creationId xmlns:a16="http://schemas.microsoft.com/office/drawing/2014/main" id="{BF78FDE6-7AE1-2D77-B6D8-A870E33A1F10}"/>
                  </a:ext>
                </a:extLst>
              </p:cNvPr>
              <p:cNvSpPr/>
              <p:nvPr/>
            </p:nvSpPr>
            <p:spPr>
              <a:xfrm>
                <a:off x="5725220" y="2313450"/>
                <a:ext cx="547424" cy="548640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1" name="Oval 2080">
                <a:extLst>
                  <a:ext uri="{FF2B5EF4-FFF2-40B4-BE49-F238E27FC236}">
                    <a16:creationId xmlns:a16="http://schemas.microsoft.com/office/drawing/2014/main" id="{8C232EA0-BE4C-6D0E-2F76-778617C8DE9A}"/>
                  </a:ext>
                </a:extLst>
              </p:cNvPr>
              <p:cNvSpPr/>
              <p:nvPr/>
            </p:nvSpPr>
            <p:spPr>
              <a:xfrm>
                <a:off x="5539054" y="2126614"/>
                <a:ext cx="923544" cy="919306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2" name="Oval 2081">
                <a:extLst>
                  <a:ext uri="{FF2B5EF4-FFF2-40B4-BE49-F238E27FC236}">
                    <a16:creationId xmlns:a16="http://schemas.microsoft.com/office/drawing/2014/main" id="{D805B4EF-C184-69C8-C056-7A4DB534F127}"/>
                  </a:ext>
                </a:extLst>
              </p:cNvPr>
              <p:cNvSpPr/>
              <p:nvPr/>
            </p:nvSpPr>
            <p:spPr>
              <a:xfrm>
                <a:off x="5934009" y="2543075"/>
                <a:ext cx="121598" cy="1150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4768E63C-D767-9E8E-3F10-DB6EA9F16E4A}"/>
                </a:ext>
              </a:extLst>
            </p:cNvPr>
            <p:cNvGrpSpPr/>
            <p:nvPr/>
          </p:nvGrpSpPr>
          <p:grpSpPr>
            <a:xfrm>
              <a:off x="7555215" y="2511755"/>
              <a:ext cx="1076936" cy="1131731"/>
              <a:chOff x="5481193" y="2018842"/>
              <a:chExt cx="1076936" cy="1131731"/>
            </a:xfrm>
          </p:grpSpPr>
          <p:pic>
            <p:nvPicPr>
              <p:cNvPr id="2095" name="Picture 2094">
                <a:extLst>
                  <a:ext uri="{FF2B5EF4-FFF2-40B4-BE49-F238E27FC236}">
                    <a16:creationId xmlns:a16="http://schemas.microsoft.com/office/drawing/2014/main" id="{73887BC5-6A2A-AC8F-4E9E-8A0DFE6679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20925"/>
              <a:stretch/>
            </p:blipFill>
            <p:spPr>
              <a:xfrm>
                <a:off x="5481193" y="2018842"/>
                <a:ext cx="1076936" cy="1131731"/>
              </a:xfrm>
              <a:prstGeom prst="rect">
                <a:avLst/>
              </a:prstGeom>
            </p:spPr>
          </p:pic>
          <p:sp>
            <p:nvSpPr>
              <p:cNvPr id="2096" name="Oval 2095">
                <a:extLst>
                  <a:ext uri="{FF2B5EF4-FFF2-40B4-BE49-F238E27FC236}">
                    <a16:creationId xmlns:a16="http://schemas.microsoft.com/office/drawing/2014/main" id="{C8EE5A67-110F-7FA4-1F34-06C14095F7B0}"/>
                  </a:ext>
                </a:extLst>
              </p:cNvPr>
              <p:cNvSpPr/>
              <p:nvPr/>
            </p:nvSpPr>
            <p:spPr>
              <a:xfrm>
                <a:off x="5934009" y="2543075"/>
                <a:ext cx="121598" cy="1150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6" name="Group 2155">
              <a:extLst>
                <a:ext uri="{FF2B5EF4-FFF2-40B4-BE49-F238E27FC236}">
                  <a16:creationId xmlns:a16="http://schemas.microsoft.com/office/drawing/2014/main" id="{2C208C7D-D20C-3CA7-4A0A-E29AAC3E5BFA}"/>
                </a:ext>
              </a:extLst>
            </p:cNvPr>
            <p:cNvGrpSpPr/>
            <p:nvPr/>
          </p:nvGrpSpPr>
          <p:grpSpPr>
            <a:xfrm>
              <a:off x="6500740" y="2486013"/>
              <a:ext cx="1076936" cy="1131731"/>
              <a:chOff x="6605461" y="1959525"/>
              <a:chExt cx="1076936" cy="1131731"/>
            </a:xfrm>
          </p:grpSpPr>
          <p:pic>
            <p:nvPicPr>
              <p:cNvPr id="2088" name="Picture 2087">
                <a:extLst>
                  <a:ext uri="{FF2B5EF4-FFF2-40B4-BE49-F238E27FC236}">
                    <a16:creationId xmlns:a16="http://schemas.microsoft.com/office/drawing/2014/main" id="{2CF43F55-AFA0-66B2-FA30-330BA3969E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20925"/>
              <a:stretch/>
            </p:blipFill>
            <p:spPr>
              <a:xfrm>
                <a:off x="6605461" y="1959525"/>
                <a:ext cx="1076936" cy="1131731"/>
              </a:xfrm>
              <a:prstGeom prst="rect">
                <a:avLst/>
              </a:prstGeom>
            </p:spPr>
          </p:pic>
          <p:sp>
            <p:nvSpPr>
              <p:cNvPr id="2091" name="Oval 2090">
                <a:extLst>
                  <a:ext uri="{FF2B5EF4-FFF2-40B4-BE49-F238E27FC236}">
                    <a16:creationId xmlns:a16="http://schemas.microsoft.com/office/drawing/2014/main" id="{E4597BB9-3C82-26B0-5E3E-AE0122F8B0D6}"/>
                  </a:ext>
                </a:extLst>
              </p:cNvPr>
              <p:cNvSpPr/>
              <p:nvPr/>
            </p:nvSpPr>
            <p:spPr>
              <a:xfrm>
                <a:off x="7058277" y="2483758"/>
                <a:ext cx="121598" cy="1150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0" name="Right Arrow 2139">
                <a:extLst>
                  <a:ext uri="{FF2B5EF4-FFF2-40B4-BE49-F238E27FC236}">
                    <a16:creationId xmlns:a16="http://schemas.microsoft.com/office/drawing/2014/main" id="{364CDB05-3920-002B-0C32-ABEC7612E5D7}"/>
                  </a:ext>
                </a:extLst>
              </p:cNvPr>
              <p:cNvSpPr/>
              <p:nvPr/>
            </p:nvSpPr>
            <p:spPr>
              <a:xfrm rot="445464">
                <a:off x="6949851" y="2489570"/>
                <a:ext cx="91440" cy="58021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2" name="Right Arrow 2141">
                <a:extLst>
                  <a:ext uri="{FF2B5EF4-FFF2-40B4-BE49-F238E27FC236}">
                    <a16:creationId xmlns:a16="http://schemas.microsoft.com/office/drawing/2014/main" id="{92E148E0-672F-8ED1-A584-570CE6BA9D00}"/>
                  </a:ext>
                </a:extLst>
              </p:cNvPr>
              <p:cNvSpPr/>
              <p:nvPr/>
            </p:nvSpPr>
            <p:spPr>
              <a:xfrm rot="18487347">
                <a:off x="6959722" y="2633268"/>
                <a:ext cx="167363" cy="45719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3" name="Right Arrow 2142">
                <a:extLst>
                  <a:ext uri="{FF2B5EF4-FFF2-40B4-BE49-F238E27FC236}">
                    <a16:creationId xmlns:a16="http://schemas.microsoft.com/office/drawing/2014/main" id="{DD19A850-AC5C-115C-6E12-A1462DC06D96}"/>
                  </a:ext>
                </a:extLst>
              </p:cNvPr>
              <p:cNvSpPr/>
              <p:nvPr/>
            </p:nvSpPr>
            <p:spPr>
              <a:xfrm rot="3381255">
                <a:off x="6906430" y="2360000"/>
                <a:ext cx="220315" cy="54766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4" name="Oval 2143">
                <a:extLst>
                  <a:ext uri="{FF2B5EF4-FFF2-40B4-BE49-F238E27FC236}">
                    <a16:creationId xmlns:a16="http://schemas.microsoft.com/office/drawing/2014/main" id="{D6E81E88-B27C-0F8E-067C-6487266BC5C5}"/>
                  </a:ext>
                </a:extLst>
              </p:cNvPr>
              <p:cNvSpPr/>
              <p:nvPr/>
            </p:nvSpPr>
            <p:spPr>
              <a:xfrm>
                <a:off x="6906850" y="2719604"/>
                <a:ext cx="121598" cy="115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5" name="Oval 2144">
                <a:extLst>
                  <a:ext uri="{FF2B5EF4-FFF2-40B4-BE49-F238E27FC236}">
                    <a16:creationId xmlns:a16="http://schemas.microsoft.com/office/drawing/2014/main" id="{F2CA9820-7D63-114C-F1A4-956D745CB90C}"/>
                  </a:ext>
                </a:extLst>
              </p:cNvPr>
              <p:cNvSpPr/>
              <p:nvPr/>
            </p:nvSpPr>
            <p:spPr>
              <a:xfrm>
                <a:off x="6853300" y="2446819"/>
                <a:ext cx="121598" cy="115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6" name="Oval 2145">
                <a:extLst>
                  <a:ext uri="{FF2B5EF4-FFF2-40B4-BE49-F238E27FC236}">
                    <a16:creationId xmlns:a16="http://schemas.microsoft.com/office/drawing/2014/main" id="{F9EB58D4-3D38-188C-8815-5C69CECF204D}"/>
                  </a:ext>
                </a:extLst>
              </p:cNvPr>
              <p:cNvSpPr/>
              <p:nvPr/>
            </p:nvSpPr>
            <p:spPr>
              <a:xfrm>
                <a:off x="6859763" y="2184897"/>
                <a:ext cx="121598" cy="115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7" name="Right Arrow 2146">
                <a:extLst>
                  <a:ext uri="{FF2B5EF4-FFF2-40B4-BE49-F238E27FC236}">
                    <a16:creationId xmlns:a16="http://schemas.microsoft.com/office/drawing/2014/main" id="{B782940A-CB96-A8A1-3CDE-54D55C9D4146}"/>
                  </a:ext>
                </a:extLst>
              </p:cNvPr>
              <p:cNvSpPr/>
              <p:nvPr/>
            </p:nvSpPr>
            <p:spPr>
              <a:xfrm rot="14080432">
                <a:off x="6974256" y="2868479"/>
                <a:ext cx="149081" cy="45719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solidFill>
                <a:srgbClr val="7030A0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8" name="Right Arrow 2147">
                <a:extLst>
                  <a:ext uri="{FF2B5EF4-FFF2-40B4-BE49-F238E27FC236}">
                    <a16:creationId xmlns:a16="http://schemas.microsoft.com/office/drawing/2014/main" id="{C8043D62-0929-B1D9-B325-90670229DF7E}"/>
                  </a:ext>
                </a:extLst>
              </p:cNvPr>
              <p:cNvSpPr/>
              <p:nvPr/>
            </p:nvSpPr>
            <p:spPr>
              <a:xfrm rot="10226124">
                <a:off x="7026779" y="2737773"/>
                <a:ext cx="122687" cy="45719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solidFill>
                <a:srgbClr val="7030A0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9" name="Right Arrow 2148">
                <a:extLst>
                  <a:ext uri="{FF2B5EF4-FFF2-40B4-BE49-F238E27FC236}">
                    <a16:creationId xmlns:a16="http://schemas.microsoft.com/office/drawing/2014/main" id="{7BA8E9CF-AB90-E000-403A-4A03AB23BF84}"/>
                  </a:ext>
                </a:extLst>
              </p:cNvPr>
              <p:cNvSpPr/>
              <p:nvPr/>
            </p:nvSpPr>
            <p:spPr>
              <a:xfrm rot="12075322">
                <a:off x="6985475" y="2253208"/>
                <a:ext cx="122687" cy="45719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solidFill>
                <a:srgbClr val="7030A0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0" name="Right Arrow 2149">
                <a:extLst>
                  <a:ext uri="{FF2B5EF4-FFF2-40B4-BE49-F238E27FC236}">
                    <a16:creationId xmlns:a16="http://schemas.microsoft.com/office/drawing/2014/main" id="{48CAB1E5-B012-B30E-6332-31E6ACC018E5}"/>
                  </a:ext>
                </a:extLst>
              </p:cNvPr>
              <p:cNvSpPr/>
              <p:nvPr/>
            </p:nvSpPr>
            <p:spPr>
              <a:xfrm rot="18801234">
                <a:off x="6713838" y="2333475"/>
                <a:ext cx="196457" cy="59408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solidFill>
                <a:srgbClr val="7030A0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1" name="Right Arrow 2150">
                <a:extLst>
                  <a:ext uri="{FF2B5EF4-FFF2-40B4-BE49-F238E27FC236}">
                    <a16:creationId xmlns:a16="http://schemas.microsoft.com/office/drawing/2014/main" id="{97015C29-6654-1E54-BF7B-57B9127509A9}"/>
                  </a:ext>
                </a:extLst>
              </p:cNvPr>
              <p:cNvSpPr/>
              <p:nvPr/>
            </p:nvSpPr>
            <p:spPr>
              <a:xfrm rot="376224">
                <a:off x="6759050" y="2460155"/>
                <a:ext cx="96973" cy="45719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solidFill>
                <a:srgbClr val="7030A0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2" name="Oval 2151">
                <a:extLst>
                  <a:ext uri="{FF2B5EF4-FFF2-40B4-BE49-F238E27FC236}">
                    <a16:creationId xmlns:a16="http://schemas.microsoft.com/office/drawing/2014/main" id="{C4E67E35-4785-E9D6-315B-6C7DE4C7CABD}"/>
                  </a:ext>
                </a:extLst>
              </p:cNvPr>
              <p:cNvSpPr/>
              <p:nvPr/>
            </p:nvSpPr>
            <p:spPr>
              <a:xfrm>
                <a:off x="6644880" y="2413141"/>
                <a:ext cx="121598" cy="11507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3" name="Oval 2152">
                <a:extLst>
                  <a:ext uri="{FF2B5EF4-FFF2-40B4-BE49-F238E27FC236}">
                    <a16:creationId xmlns:a16="http://schemas.microsoft.com/office/drawing/2014/main" id="{38B85859-9611-FBAA-EABF-6D3E1E11DFAA}"/>
                  </a:ext>
                </a:extLst>
              </p:cNvPr>
              <p:cNvSpPr/>
              <p:nvPr/>
            </p:nvSpPr>
            <p:spPr>
              <a:xfrm>
                <a:off x="7097929" y="2258948"/>
                <a:ext cx="121598" cy="11507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4" name="Oval 2153">
                <a:extLst>
                  <a:ext uri="{FF2B5EF4-FFF2-40B4-BE49-F238E27FC236}">
                    <a16:creationId xmlns:a16="http://schemas.microsoft.com/office/drawing/2014/main" id="{372BB72B-61B1-9184-116D-2DF8235B2DF1}"/>
                  </a:ext>
                </a:extLst>
              </p:cNvPr>
              <p:cNvSpPr/>
              <p:nvPr/>
            </p:nvSpPr>
            <p:spPr>
              <a:xfrm>
                <a:off x="7142289" y="2678533"/>
                <a:ext cx="121598" cy="11507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5" name="Oval 2154">
                <a:extLst>
                  <a:ext uri="{FF2B5EF4-FFF2-40B4-BE49-F238E27FC236}">
                    <a16:creationId xmlns:a16="http://schemas.microsoft.com/office/drawing/2014/main" id="{9945E72F-6F5C-8680-0D50-6C4C9C14B53F}"/>
                  </a:ext>
                </a:extLst>
              </p:cNvPr>
              <p:cNvSpPr/>
              <p:nvPr/>
            </p:nvSpPr>
            <p:spPr>
              <a:xfrm>
                <a:off x="7050617" y="2939701"/>
                <a:ext cx="121598" cy="11507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59" name="Straight Arrow Connector 2158">
              <a:extLst>
                <a:ext uri="{FF2B5EF4-FFF2-40B4-BE49-F238E27FC236}">
                  <a16:creationId xmlns:a16="http://schemas.microsoft.com/office/drawing/2014/main" id="{706BA7BE-6EA9-F380-ECAC-B31D8CDEA2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7185" y="2604293"/>
              <a:ext cx="77405" cy="433228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2" name="TextBox 2161">
              <a:extLst>
                <a:ext uri="{FF2B5EF4-FFF2-40B4-BE49-F238E27FC236}">
                  <a16:creationId xmlns:a16="http://schemas.microsoft.com/office/drawing/2014/main" id="{B32C38CF-CC33-EE91-4301-EC8FA9D36B4E}"/>
                </a:ext>
              </a:extLst>
            </p:cNvPr>
            <p:cNvSpPr txBox="1"/>
            <p:nvPr/>
          </p:nvSpPr>
          <p:spPr>
            <a:xfrm>
              <a:off x="7808747" y="2431672"/>
              <a:ext cx="3289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[…]</a:t>
              </a:r>
            </a:p>
          </p:txBody>
        </p:sp>
        <p:sp>
          <p:nvSpPr>
            <p:cNvPr id="2163" name="TextBox 2162">
              <a:extLst>
                <a:ext uri="{FF2B5EF4-FFF2-40B4-BE49-F238E27FC236}">
                  <a16:creationId xmlns:a16="http://schemas.microsoft.com/office/drawing/2014/main" id="{D7825AF0-D13B-7675-72E4-A46EB70D0F88}"/>
                </a:ext>
              </a:extLst>
            </p:cNvPr>
            <p:cNvSpPr txBox="1"/>
            <p:nvPr/>
          </p:nvSpPr>
          <p:spPr>
            <a:xfrm>
              <a:off x="5788095" y="3646075"/>
              <a:ext cx="260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</a:t>
              </a:r>
            </a:p>
          </p:txBody>
        </p:sp>
        <p:sp>
          <p:nvSpPr>
            <p:cNvPr id="2164" name="TextBox 2163">
              <a:extLst>
                <a:ext uri="{FF2B5EF4-FFF2-40B4-BE49-F238E27FC236}">
                  <a16:creationId xmlns:a16="http://schemas.microsoft.com/office/drawing/2014/main" id="{A60FFECA-F0C7-79AE-037E-01E5D652EEA1}"/>
                </a:ext>
              </a:extLst>
            </p:cNvPr>
            <p:cNvSpPr txBox="1"/>
            <p:nvPr/>
          </p:nvSpPr>
          <p:spPr>
            <a:xfrm>
              <a:off x="6861967" y="3629036"/>
              <a:ext cx="260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</a:t>
              </a:r>
            </a:p>
          </p:txBody>
        </p:sp>
        <p:sp>
          <p:nvSpPr>
            <p:cNvPr id="2165" name="TextBox 2164">
              <a:extLst>
                <a:ext uri="{FF2B5EF4-FFF2-40B4-BE49-F238E27FC236}">
                  <a16:creationId xmlns:a16="http://schemas.microsoft.com/office/drawing/2014/main" id="{E41D9EF3-6E92-A964-8A81-021660D00DFA}"/>
                </a:ext>
              </a:extLst>
            </p:cNvPr>
            <p:cNvSpPr txBox="1"/>
            <p:nvPr/>
          </p:nvSpPr>
          <p:spPr>
            <a:xfrm>
              <a:off x="7944558" y="3629036"/>
              <a:ext cx="260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</a:t>
              </a:r>
            </a:p>
          </p:txBody>
        </p:sp>
        <p:sp>
          <p:nvSpPr>
            <p:cNvPr id="2167" name="TextBox 2166">
              <a:extLst>
                <a:ext uri="{FF2B5EF4-FFF2-40B4-BE49-F238E27FC236}">
                  <a16:creationId xmlns:a16="http://schemas.microsoft.com/office/drawing/2014/main" id="{BDBAC840-0FD0-B22F-F2DF-F2F674ADC45C}"/>
                </a:ext>
              </a:extLst>
            </p:cNvPr>
            <p:cNvSpPr txBox="1"/>
            <p:nvPr/>
          </p:nvSpPr>
          <p:spPr>
            <a:xfrm>
              <a:off x="6510155" y="2578313"/>
              <a:ext cx="3289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[…]</a:t>
              </a:r>
            </a:p>
          </p:txBody>
        </p:sp>
        <p:sp>
          <p:nvSpPr>
            <p:cNvPr id="2168" name="TextBox 2167">
              <a:extLst>
                <a:ext uri="{FF2B5EF4-FFF2-40B4-BE49-F238E27FC236}">
                  <a16:creationId xmlns:a16="http://schemas.microsoft.com/office/drawing/2014/main" id="{FB868026-B463-068A-E405-A4302A1152E6}"/>
                </a:ext>
              </a:extLst>
            </p:cNvPr>
            <p:cNvSpPr txBox="1"/>
            <p:nvPr/>
          </p:nvSpPr>
          <p:spPr>
            <a:xfrm>
              <a:off x="6393161" y="2763288"/>
              <a:ext cx="3289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[…]</a:t>
              </a:r>
            </a:p>
          </p:txBody>
        </p:sp>
        <p:sp>
          <p:nvSpPr>
            <p:cNvPr id="2169" name="TextBox 2168">
              <a:extLst>
                <a:ext uri="{FF2B5EF4-FFF2-40B4-BE49-F238E27FC236}">
                  <a16:creationId xmlns:a16="http://schemas.microsoft.com/office/drawing/2014/main" id="{5082E00C-F2F6-0739-E700-11ADB1419D6F}"/>
                </a:ext>
              </a:extLst>
            </p:cNvPr>
            <p:cNvSpPr txBox="1"/>
            <p:nvPr/>
          </p:nvSpPr>
          <p:spPr>
            <a:xfrm>
              <a:off x="6634963" y="3032115"/>
              <a:ext cx="3289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[…]</a:t>
              </a:r>
            </a:p>
          </p:txBody>
        </p:sp>
        <p:sp>
          <p:nvSpPr>
            <p:cNvPr id="2170" name="TextBox 2169">
              <a:extLst>
                <a:ext uri="{FF2B5EF4-FFF2-40B4-BE49-F238E27FC236}">
                  <a16:creationId xmlns:a16="http://schemas.microsoft.com/office/drawing/2014/main" id="{E8B8E25F-3338-C6A2-0ABB-6867D2531A1B}"/>
                </a:ext>
              </a:extLst>
            </p:cNvPr>
            <p:cNvSpPr txBox="1"/>
            <p:nvPr/>
          </p:nvSpPr>
          <p:spPr>
            <a:xfrm>
              <a:off x="6539205" y="3198584"/>
              <a:ext cx="3289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[…]</a:t>
              </a:r>
            </a:p>
          </p:txBody>
        </p:sp>
        <p:sp>
          <p:nvSpPr>
            <p:cNvPr id="2171" name="TextBox 2170">
              <a:extLst>
                <a:ext uri="{FF2B5EF4-FFF2-40B4-BE49-F238E27FC236}">
                  <a16:creationId xmlns:a16="http://schemas.microsoft.com/office/drawing/2014/main" id="{E193F6C9-8696-404A-1A1A-CEC16A5D4D2B}"/>
                </a:ext>
              </a:extLst>
            </p:cNvPr>
            <p:cNvSpPr txBox="1"/>
            <p:nvPr/>
          </p:nvSpPr>
          <p:spPr>
            <a:xfrm>
              <a:off x="7088846" y="3154838"/>
              <a:ext cx="3289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[…]</a:t>
              </a:r>
            </a:p>
          </p:txBody>
        </p:sp>
        <p:sp>
          <p:nvSpPr>
            <p:cNvPr id="2172" name="TextBox 2171">
              <a:extLst>
                <a:ext uri="{FF2B5EF4-FFF2-40B4-BE49-F238E27FC236}">
                  <a16:creationId xmlns:a16="http://schemas.microsoft.com/office/drawing/2014/main" id="{1300DF3B-4FC3-6DAD-D6E2-166465DFD433}"/>
                </a:ext>
              </a:extLst>
            </p:cNvPr>
            <p:cNvSpPr txBox="1"/>
            <p:nvPr/>
          </p:nvSpPr>
          <p:spPr>
            <a:xfrm>
              <a:off x="6696153" y="3371662"/>
              <a:ext cx="3289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[…]</a:t>
              </a:r>
            </a:p>
          </p:txBody>
        </p:sp>
        <p:sp>
          <p:nvSpPr>
            <p:cNvPr id="2211" name="TextBox 2210">
              <a:extLst>
                <a:ext uri="{FF2B5EF4-FFF2-40B4-BE49-F238E27FC236}">
                  <a16:creationId xmlns:a16="http://schemas.microsoft.com/office/drawing/2014/main" id="{17906741-90FA-EF49-1A47-373CAE1F5015}"/>
                </a:ext>
              </a:extLst>
            </p:cNvPr>
            <p:cNvSpPr txBox="1"/>
            <p:nvPr/>
          </p:nvSpPr>
          <p:spPr>
            <a:xfrm>
              <a:off x="6825071" y="2602862"/>
              <a:ext cx="3289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[…]</a:t>
              </a:r>
            </a:p>
          </p:txBody>
        </p:sp>
      </p:grpSp>
      <p:pic>
        <p:nvPicPr>
          <p:cNvPr id="2362" name="Picture 2361">
            <a:extLst>
              <a:ext uri="{FF2B5EF4-FFF2-40B4-BE49-F238E27FC236}">
                <a16:creationId xmlns:a16="http://schemas.microsoft.com/office/drawing/2014/main" id="{AFC23D7D-EDB4-C2E1-4253-3FA74310AC0C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alphaModFix amt="85000"/>
          </a:blip>
          <a:srcRect l="31233"/>
          <a:stretch/>
        </p:blipFill>
        <p:spPr>
          <a:xfrm>
            <a:off x="10748734" y="1843206"/>
            <a:ext cx="1031701" cy="2241391"/>
          </a:xfrm>
          <a:prstGeom prst="rect">
            <a:avLst/>
          </a:prstGeom>
        </p:spPr>
      </p:pic>
      <p:pic>
        <p:nvPicPr>
          <p:cNvPr id="2363" name="Picture 2362" descr="A graph of a patient&#10;&#10;Description automatically generated">
            <a:extLst>
              <a:ext uri="{FF2B5EF4-FFF2-40B4-BE49-F238E27FC236}">
                <a16:creationId xmlns:a16="http://schemas.microsoft.com/office/drawing/2014/main" id="{DA2FB861-6356-DF3F-C5BB-5788865124F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 amt="85000"/>
          </a:blip>
          <a:srcRect l="18294" t="5961" r="76440" b="76360"/>
          <a:stretch/>
        </p:blipFill>
        <p:spPr>
          <a:xfrm>
            <a:off x="10706871" y="4185889"/>
            <a:ext cx="186062" cy="1128402"/>
          </a:xfrm>
          <a:prstGeom prst="rect">
            <a:avLst/>
          </a:prstGeom>
        </p:spPr>
      </p:pic>
      <p:sp>
        <p:nvSpPr>
          <p:cNvPr id="2364" name="TextBox 2363">
            <a:extLst>
              <a:ext uri="{FF2B5EF4-FFF2-40B4-BE49-F238E27FC236}">
                <a16:creationId xmlns:a16="http://schemas.microsoft.com/office/drawing/2014/main" id="{D83AFC0D-C1D1-F127-C62D-FE8FD326731E}"/>
              </a:ext>
            </a:extLst>
          </p:cNvPr>
          <p:cNvSpPr txBox="1"/>
          <p:nvPr/>
        </p:nvSpPr>
        <p:spPr>
          <a:xfrm>
            <a:off x="10865462" y="5044819"/>
            <a:ext cx="1213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Adverse Effects</a:t>
            </a:r>
          </a:p>
        </p:txBody>
      </p:sp>
      <p:sp>
        <p:nvSpPr>
          <p:cNvPr id="2365" name="TextBox 2364">
            <a:extLst>
              <a:ext uri="{FF2B5EF4-FFF2-40B4-BE49-F238E27FC236}">
                <a16:creationId xmlns:a16="http://schemas.microsoft.com/office/drawing/2014/main" id="{488E3B41-43E6-4CBF-53BA-7DBE1F4DE71E}"/>
              </a:ext>
            </a:extLst>
          </p:cNvPr>
          <p:cNvSpPr txBox="1"/>
          <p:nvPr/>
        </p:nvSpPr>
        <p:spPr>
          <a:xfrm>
            <a:off x="10851175" y="4187225"/>
            <a:ext cx="14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Positive Response</a:t>
            </a:r>
          </a:p>
        </p:txBody>
      </p:sp>
      <p:sp>
        <p:nvSpPr>
          <p:cNvPr id="2366" name="TextBox 2365">
            <a:extLst>
              <a:ext uri="{FF2B5EF4-FFF2-40B4-BE49-F238E27FC236}">
                <a16:creationId xmlns:a16="http://schemas.microsoft.com/office/drawing/2014/main" id="{520A1567-A47D-A175-62B1-E6E76E00C921}"/>
              </a:ext>
            </a:extLst>
          </p:cNvPr>
          <p:cNvSpPr txBox="1"/>
          <p:nvPr/>
        </p:nvSpPr>
        <p:spPr>
          <a:xfrm>
            <a:off x="10871356" y="4624469"/>
            <a:ext cx="798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No Effect</a:t>
            </a:r>
          </a:p>
        </p:txBody>
      </p:sp>
      <p:sp>
        <p:nvSpPr>
          <p:cNvPr id="2367" name="Title 1">
            <a:extLst>
              <a:ext uri="{FF2B5EF4-FFF2-40B4-BE49-F238E27FC236}">
                <a16:creationId xmlns:a16="http://schemas.microsoft.com/office/drawing/2014/main" id="{D0F4AC6C-3A92-E76B-081D-935A0AD0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65" y="353431"/>
            <a:ext cx="10515600" cy="450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3878473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EE84-E0AA-F1DE-F4CB-B7EE34DC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036D9-C448-D48A-F206-24C36E4B8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60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A4B5-5D56-D294-C9FE-6773D224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68DB7-8A05-5358-3F41-D7126BC39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33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3E7E5-D8DF-EBB0-4FC1-034E1E256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926" y="446517"/>
            <a:ext cx="11862148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PatStrat</a:t>
            </a:r>
            <a:r>
              <a:rPr lang="en-US" sz="2800" dirty="0"/>
              <a:t>: Patient Stratification Framework for Predicting Treatment Responses</a:t>
            </a:r>
          </a:p>
        </p:txBody>
      </p:sp>
    </p:spTree>
    <p:extLst>
      <p:ext uri="{BB962C8B-B14F-4D97-AF65-F5344CB8AC3E}">
        <p14:creationId xmlns:p14="http://schemas.microsoft.com/office/powerpoint/2010/main" val="2417517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47812-8802-673E-275B-DA468842F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278"/>
            <a:ext cx="10515600" cy="239745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Q</a:t>
            </a:r>
            <a:r>
              <a:rPr lang="en-US" sz="2800" dirty="0"/>
              <a:t>uestion to address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Drug response prediction </a:t>
            </a:r>
          </a:p>
          <a:p>
            <a:pPr>
              <a:lnSpc>
                <a:spcPct val="100000"/>
              </a:lnSpc>
            </a:pPr>
            <a:r>
              <a:rPr lang="en-US" dirty="0"/>
              <a:t>Bio-markers for patient-stratification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Added value of Multi-modal data integration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74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73C5-4110-E749-D06F-4A436AF5F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7701"/>
            <a:ext cx="10515600" cy="5867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Possible Approach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Train and Test on ETHZ MM dataset treatment line 0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Train and Test on ETHZ MM dataset, treatment line 0, validation with another MM cohort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Train and Test on ETHZ MM dataset treatment line 0, validation on treatment line 1,2,3 datasets</a:t>
            </a:r>
          </a:p>
        </p:txBody>
      </p:sp>
    </p:spTree>
    <p:extLst>
      <p:ext uri="{BB962C8B-B14F-4D97-AF65-F5344CB8AC3E}">
        <p14:creationId xmlns:p14="http://schemas.microsoft.com/office/powerpoint/2010/main" val="316954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0F009-2604-DF3D-F36F-D18BDB67F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108" y="2868168"/>
            <a:ext cx="6709785" cy="28436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diagram of a drug response&#10;&#10;Description automatically generated with medium confidence">
            <a:extLst>
              <a:ext uri="{FF2B5EF4-FFF2-40B4-BE49-F238E27FC236}">
                <a16:creationId xmlns:a16="http://schemas.microsoft.com/office/drawing/2014/main" id="{E019B3A3-3C51-F5D6-5EA9-EEF30C10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7" y="1785751"/>
            <a:ext cx="4092734" cy="4124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FB012-5961-18CF-E56C-8CF4AB9B8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233" b="21101"/>
          <a:stretch/>
        </p:blipFill>
        <p:spPr>
          <a:xfrm>
            <a:off x="6173017" y="1146161"/>
            <a:ext cx="4489966" cy="1234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8078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A158A-DFE3-43D2-C276-56DB3377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" y="26448"/>
            <a:ext cx="10515600" cy="1325563"/>
          </a:xfrm>
        </p:spPr>
        <p:txBody>
          <a:bodyPr/>
          <a:lstStyle/>
          <a:p>
            <a:r>
              <a:rPr lang="en-US" dirty="0"/>
              <a:t>2. Joint-SVD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684F10-8F9E-BFE3-55CE-A8FB1E6ED5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6123" y="2940916"/>
            <a:ext cx="1464545" cy="14712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D53EF06-DF18-32C1-9254-5E8EC138483F}"/>
              </a:ext>
            </a:extLst>
          </p:cNvPr>
          <p:cNvGrpSpPr/>
          <p:nvPr/>
        </p:nvGrpSpPr>
        <p:grpSpPr>
          <a:xfrm>
            <a:off x="1279242" y="2863277"/>
            <a:ext cx="395621" cy="1548902"/>
            <a:chOff x="411215" y="1132107"/>
            <a:chExt cx="395621" cy="15489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D31BCF6-E6D3-B157-91DA-BB4EDC7167D0}"/>
                    </a:ext>
                  </a:extLst>
                </p:cNvPr>
                <p:cNvSpPr txBox="1"/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D31BCF6-E6D3-B157-91DA-BB4EDC7167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038D2D8-D461-D514-5648-8F7C96FB007D}"/>
                    </a:ext>
                  </a:extLst>
                </p:cNvPr>
                <p:cNvSpPr txBox="1"/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038D2D8-D461-D514-5648-8F7C96FB0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807E5C0-F22D-2F80-DA33-D8FC57D01326}"/>
                    </a:ext>
                  </a:extLst>
                </p:cNvPr>
                <p:cNvSpPr txBox="1"/>
                <p:nvPr/>
              </p:nvSpPr>
              <p:spPr>
                <a:xfrm>
                  <a:off x="413170" y="2373232"/>
                  <a:ext cx="391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807E5C0-F22D-2F80-DA33-D8FC57D01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70" y="2373232"/>
                  <a:ext cx="39171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D4500ED-A70F-7F55-386B-FA4D513EB4E3}"/>
                    </a:ext>
                  </a:extLst>
                </p:cNvPr>
                <p:cNvSpPr txBox="1"/>
                <p:nvPr/>
              </p:nvSpPr>
              <p:spPr>
                <a:xfrm>
                  <a:off x="549714" y="1934238"/>
                  <a:ext cx="118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D4500ED-A70F-7F55-386B-FA4D513EB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14" y="1934238"/>
                  <a:ext cx="11862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0000" r="-4000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B68451D-6325-F2F0-E8B5-03B0B7BCA354}"/>
                    </a:ext>
                  </a:extLst>
                </p:cNvPr>
                <p:cNvSpPr txBox="1"/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B68451D-6325-F2F0-E8B5-03B0B7BCA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1352DB2-ECA1-F7F8-71C0-7FF4C47DEE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93645" y="2733877"/>
            <a:ext cx="1464545" cy="14712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6444CC-A23E-93FB-CF41-175B7AB97F2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1167" y="2526838"/>
            <a:ext cx="1464545" cy="147126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9AAE8D-AB89-D881-DEBA-0CB012C49223}"/>
              </a:ext>
            </a:extLst>
          </p:cNvPr>
          <p:cNvCxnSpPr>
            <a:cxnSpLocks/>
          </p:cNvCxnSpPr>
          <p:nvPr/>
        </p:nvCxnSpPr>
        <p:spPr>
          <a:xfrm>
            <a:off x="3902690" y="3173362"/>
            <a:ext cx="7480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4FA560-C77B-594E-D017-A84AC0E5CCED}"/>
              </a:ext>
            </a:extLst>
          </p:cNvPr>
          <p:cNvCxnSpPr>
            <a:cxnSpLocks/>
          </p:cNvCxnSpPr>
          <p:nvPr/>
        </p:nvCxnSpPr>
        <p:spPr>
          <a:xfrm flipV="1">
            <a:off x="3056710" y="4086869"/>
            <a:ext cx="371415" cy="367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637AB7C-2D0B-9DE5-C7AF-F9211DBD8F6C}"/>
              </a:ext>
            </a:extLst>
          </p:cNvPr>
          <p:cNvSpPr txBox="1"/>
          <p:nvPr/>
        </p:nvSpPr>
        <p:spPr>
          <a:xfrm>
            <a:off x="3184103" y="4325180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Modalities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6EFE33-6FDF-3FCC-6562-1F67116CB1BC}"/>
              </a:ext>
            </a:extLst>
          </p:cNvPr>
          <p:cNvSpPr txBox="1"/>
          <p:nvPr/>
        </p:nvSpPr>
        <p:spPr>
          <a:xfrm>
            <a:off x="829636" y="2373495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4FAB9EE-CBFA-6AE8-6AE6-C73A1950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5400000">
            <a:off x="7113711" y="2529985"/>
            <a:ext cx="1464545" cy="14712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268E528-9D48-38A5-97A4-AC126432F13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020156" y="2533344"/>
            <a:ext cx="1464545" cy="147126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E41D487-934E-4371-E3C0-B51452838ACC}"/>
              </a:ext>
            </a:extLst>
          </p:cNvPr>
          <p:cNvSpPr txBox="1"/>
          <p:nvPr/>
        </p:nvSpPr>
        <p:spPr>
          <a:xfrm>
            <a:off x="9528059" y="2120709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Modality embeddings</a:t>
            </a:r>
          </a:p>
        </p:txBody>
      </p: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0AFA3EF0-A639-BF23-01BF-ECF12BF29981}"/>
              </a:ext>
            </a:extLst>
          </p:cNvPr>
          <p:cNvCxnSpPr>
            <a:cxnSpLocks/>
          </p:cNvCxnSpPr>
          <p:nvPr/>
        </p:nvCxnSpPr>
        <p:spPr>
          <a:xfrm>
            <a:off x="10748298" y="2543107"/>
            <a:ext cx="0" cy="1355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2" name="Rectangle 7171">
            <a:extLst>
              <a:ext uri="{FF2B5EF4-FFF2-40B4-BE49-F238E27FC236}">
                <a16:creationId xmlns:a16="http://schemas.microsoft.com/office/drawing/2014/main" id="{2F27C6DC-3DE0-21DA-48D9-7E0349790AA3}"/>
              </a:ext>
            </a:extLst>
          </p:cNvPr>
          <p:cNvSpPr/>
          <p:nvPr/>
        </p:nvSpPr>
        <p:spPr>
          <a:xfrm rot="16200000">
            <a:off x="9328840" y="2224661"/>
            <a:ext cx="844434" cy="1461799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3" name="Rectangle 7172">
            <a:extLst>
              <a:ext uri="{FF2B5EF4-FFF2-40B4-BE49-F238E27FC236}">
                <a16:creationId xmlns:a16="http://schemas.microsoft.com/office/drawing/2014/main" id="{142D6380-6E23-EEB8-7C8A-1C6AFF11BF22}"/>
              </a:ext>
            </a:extLst>
          </p:cNvPr>
          <p:cNvSpPr/>
          <p:nvPr/>
        </p:nvSpPr>
        <p:spPr>
          <a:xfrm rot="16200000">
            <a:off x="7109120" y="2534578"/>
            <a:ext cx="844434" cy="841965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4" name="TextBox 7173">
                <a:extLst>
                  <a:ext uri="{FF2B5EF4-FFF2-40B4-BE49-F238E27FC236}">
                    <a16:creationId xmlns:a16="http://schemas.microsoft.com/office/drawing/2014/main" id="{F5367850-829E-C79D-4B79-27EEC57205BA}"/>
                  </a:ext>
                </a:extLst>
              </p:cNvPr>
              <p:cNvSpPr txBox="1"/>
              <p:nvPr/>
            </p:nvSpPr>
            <p:spPr>
              <a:xfrm>
                <a:off x="7316791" y="2141611"/>
                <a:ext cx="400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74" name="TextBox 7173">
                <a:extLst>
                  <a:ext uri="{FF2B5EF4-FFF2-40B4-BE49-F238E27FC236}">
                    <a16:creationId xmlns:a16="http://schemas.microsoft.com/office/drawing/2014/main" id="{F5367850-829E-C79D-4B79-27EEC5720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791" y="2141611"/>
                <a:ext cx="4000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75" name="TextBox 7174">
                <a:extLst>
                  <a:ext uri="{FF2B5EF4-FFF2-40B4-BE49-F238E27FC236}">
                    <a16:creationId xmlns:a16="http://schemas.microsoft.com/office/drawing/2014/main" id="{7FDD088B-CE2B-1BB1-DC54-9910D39568F7}"/>
                  </a:ext>
                </a:extLst>
              </p:cNvPr>
              <p:cNvSpPr txBox="1"/>
              <p:nvPr/>
            </p:nvSpPr>
            <p:spPr>
              <a:xfrm>
                <a:off x="6805071" y="2789941"/>
                <a:ext cx="400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75" name="TextBox 7174">
                <a:extLst>
                  <a:ext uri="{FF2B5EF4-FFF2-40B4-BE49-F238E27FC236}">
                    <a16:creationId xmlns:a16="http://schemas.microsoft.com/office/drawing/2014/main" id="{7FDD088B-CE2B-1BB1-DC54-9910D395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71" y="2789941"/>
                <a:ext cx="40004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CD0C11D9-E4B7-45B3-BBDA-25DF867D2D4F}"/>
              </a:ext>
            </a:extLst>
          </p:cNvPr>
          <p:cNvGrpSpPr/>
          <p:nvPr/>
        </p:nvGrpSpPr>
        <p:grpSpPr>
          <a:xfrm>
            <a:off x="5202806" y="2175168"/>
            <a:ext cx="2167388" cy="2507664"/>
            <a:chOff x="3536271" y="1058041"/>
            <a:chExt cx="2167388" cy="2507664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F168A0A-7EE6-E872-E084-120D6BB5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rot="5400000">
              <a:off x="3645048" y="1437675"/>
              <a:ext cx="1464545" cy="147126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042208-BE90-A24A-5402-449222A8720B}"/>
                </a:ext>
              </a:extLst>
            </p:cNvPr>
            <p:cNvSpPr txBox="1"/>
            <p:nvPr/>
          </p:nvSpPr>
          <p:spPr>
            <a:xfrm>
              <a:off x="3536271" y="3196373"/>
              <a:ext cx="2167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Patient embeddings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1AF10E9-4F05-83E8-97AE-4ABB68D4CE3C}"/>
                </a:ext>
              </a:extLst>
            </p:cNvPr>
            <p:cNvCxnSpPr>
              <a:cxnSpLocks/>
            </p:cNvCxnSpPr>
            <p:nvPr/>
          </p:nvCxnSpPr>
          <p:spPr>
            <a:xfrm>
              <a:off x="3651151" y="3086066"/>
              <a:ext cx="748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71" name="Rectangle 7170">
              <a:extLst>
                <a:ext uri="{FF2B5EF4-FFF2-40B4-BE49-F238E27FC236}">
                  <a16:creationId xmlns:a16="http://schemas.microsoft.com/office/drawing/2014/main" id="{8669A9DE-9E7E-DCFA-2E08-173D6AE92AA6}"/>
                </a:ext>
              </a:extLst>
            </p:cNvPr>
            <p:cNvSpPr/>
            <p:nvPr/>
          </p:nvSpPr>
          <p:spPr>
            <a:xfrm>
              <a:off x="3651151" y="1462474"/>
              <a:ext cx="829045" cy="1456766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76" name="TextBox 7175">
                  <a:extLst>
                    <a:ext uri="{FF2B5EF4-FFF2-40B4-BE49-F238E27FC236}">
                      <a16:creationId xmlns:a16="http://schemas.microsoft.com/office/drawing/2014/main" id="{C8911248-D060-18B0-F785-22039F4AEB36}"/>
                    </a:ext>
                  </a:extLst>
                </p:cNvPr>
                <p:cNvSpPr txBox="1"/>
                <p:nvPr/>
              </p:nvSpPr>
              <p:spPr>
                <a:xfrm>
                  <a:off x="3852858" y="1058041"/>
                  <a:ext cx="400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76" name="TextBox 7175">
                  <a:extLst>
                    <a:ext uri="{FF2B5EF4-FFF2-40B4-BE49-F238E27FC236}">
                      <a16:creationId xmlns:a16="http://schemas.microsoft.com/office/drawing/2014/main" id="{C8911248-D060-18B0-F785-22039F4AE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858" y="1058041"/>
                  <a:ext cx="40004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177" name="TextBox 7176">
                <a:extLst>
                  <a:ext uri="{FF2B5EF4-FFF2-40B4-BE49-F238E27FC236}">
                    <a16:creationId xmlns:a16="http://schemas.microsoft.com/office/drawing/2014/main" id="{A314A3BE-EB23-7917-5FA2-66A800863D31}"/>
                  </a:ext>
                </a:extLst>
              </p:cNvPr>
              <p:cNvSpPr txBox="1"/>
              <p:nvPr/>
            </p:nvSpPr>
            <p:spPr>
              <a:xfrm>
                <a:off x="8701872" y="2726669"/>
                <a:ext cx="400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77" name="TextBox 7176">
                <a:extLst>
                  <a:ext uri="{FF2B5EF4-FFF2-40B4-BE49-F238E27FC236}">
                    <a16:creationId xmlns:a16="http://schemas.microsoft.com/office/drawing/2014/main" id="{A314A3BE-EB23-7917-5FA2-66A800863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872" y="2726669"/>
                <a:ext cx="4000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80" name="Group 7179">
            <a:extLst>
              <a:ext uri="{FF2B5EF4-FFF2-40B4-BE49-F238E27FC236}">
                <a16:creationId xmlns:a16="http://schemas.microsoft.com/office/drawing/2014/main" id="{B072D14E-AE62-A1D8-F536-27712DFDA608}"/>
              </a:ext>
            </a:extLst>
          </p:cNvPr>
          <p:cNvGrpSpPr/>
          <p:nvPr/>
        </p:nvGrpSpPr>
        <p:grpSpPr>
          <a:xfrm>
            <a:off x="4914891" y="2579601"/>
            <a:ext cx="395621" cy="1548902"/>
            <a:chOff x="411215" y="1132107"/>
            <a:chExt cx="395621" cy="15489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81" name="TextBox 7180">
                  <a:extLst>
                    <a:ext uri="{FF2B5EF4-FFF2-40B4-BE49-F238E27FC236}">
                      <a16:creationId xmlns:a16="http://schemas.microsoft.com/office/drawing/2014/main" id="{ACF2A7C4-DEE7-1B1B-0D97-08ECBE545D77}"/>
                    </a:ext>
                  </a:extLst>
                </p:cNvPr>
                <p:cNvSpPr txBox="1"/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181" name="TextBox 7180">
                  <a:extLst>
                    <a:ext uri="{FF2B5EF4-FFF2-40B4-BE49-F238E27FC236}">
                      <a16:creationId xmlns:a16="http://schemas.microsoft.com/office/drawing/2014/main" id="{ACF2A7C4-DEE7-1B1B-0D97-08ECBE545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98" y="1132107"/>
                  <a:ext cx="39145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82" name="TextBox 7181">
                  <a:extLst>
                    <a:ext uri="{FF2B5EF4-FFF2-40B4-BE49-F238E27FC236}">
                      <a16:creationId xmlns:a16="http://schemas.microsoft.com/office/drawing/2014/main" id="{D4D439B6-C75B-BC79-B682-C03176DD90A1}"/>
                    </a:ext>
                  </a:extLst>
                </p:cNvPr>
                <p:cNvSpPr txBox="1"/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182" name="TextBox 7181">
                  <a:extLst>
                    <a:ext uri="{FF2B5EF4-FFF2-40B4-BE49-F238E27FC236}">
                      <a16:creationId xmlns:a16="http://schemas.microsoft.com/office/drawing/2014/main" id="{D4D439B6-C75B-BC79-B682-C03176DD9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341356"/>
                  <a:ext cx="395621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83" name="TextBox 7182">
                  <a:extLst>
                    <a:ext uri="{FF2B5EF4-FFF2-40B4-BE49-F238E27FC236}">
                      <a16:creationId xmlns:a16="http://schemas.microsoft.com/office/drawing/2014/main" id="{D99D3B47-89C0-A727-D108-241137DFE931}"/>
                    </a:ext>
                  </a:extLst>
                </p:cNvPr>
                <p:cNvSpPr txBox="1"/>
                <p:nvPr/>
              </p:nvSpPr>
              <p:spPr>
                <a:xfrm>
                  <a:off x="413170" y="2373232"/>
                  <a:ext cx="3917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183" name="TextBox 7182">
                  <a:extLst>
                    <a:ext uri="{FF2B5EF4-FFF2-40B4-BE49-F238E27FC236}">
                      <a16:creationId xmlns:a16="http://schemas.microsoft.com/office/drawing/2014/main" id="{D99D3B47-89C0-A727-D108-241137DFE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70" y="2373232"/>
                  <a:ext cx="39171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84" name="TextBox 7183">
                  <a:extLst>
                    <a:ext uri="{FF2B5EF4-FFF2-40B4-BE49-F238E27FC236}">
                      <a16:creationId xmlns:a16="http://schemas.microsoft.com/office/drawing/2014/main" id="{F383D8A7-C4C5-E847-D9B8-13341AC35412}"/>
                    </a:ext>
                  </a:extLst>
                </p:cNvPr>
                <p:cNvSpPr txBox="1"/>
                <p:nvPr/>
              </p:nvSpPr>
              <p:spPr>
                <a:xfrm>
                  <a:off x="549714" y="1934238"/>
                  <a:ext cx="118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84" name="TextBox 7183">
                  <a:extLst>
                    <a:ext uri="{FF2B5EF4-FFF2-40B4-BE49-F238E27FC236}">
                      <a16:creationId xmlns:a16="http://schemas.microsoft.com/office/drawing/2014/main" id="{F383D8A7-C4C5-E847-D9B8-13341AC3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14" y="1934238"/>
                  <a:ext cx="11862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7273" r="-27273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85" name="TextBox 7184">
                  <a:extLst>
                    <a:ext uri="{FF2B5EF4-FFF2-40B4-BE49-F238E27FC236}">
                      <a16:creationId xmlns:a16="http://schemas.microsoft.com/office/drawing/2014/main" id="{87276E36-C8F7-750E-5462-79934C05F3B2}"/>
                    </a:ext>
                  </a:extLst>
                </p:cNvPr>
                <p:cNvSpPr txBox="1"/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CH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185" name="TextBox 7184">
                  <a:extLst>
                    <a:ext uri="{FF2B5EF4-FFF2-40B4-BE49-F238E27FC236}">
                      <a16:creationId xmlns:a16="http://schemas.microsoft.com/office/drawing/2014/main" id="{87276E36-C8F7-750E-5462-79934C05F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215" y="1560015"/>
                  <a:ext cx="395621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87" name="TextBox 7186">
            <a:extLst>
              <a:ext uri="{FF2B5EF4-FFF2-40B4-BE49-F238E27FC236}">
                <a16:creationId xmlns:a16="http://schemas.microsoft.com/office/drawing/2014/main" id="{E01114CC-1068-93BF-BCBE-A417F40EC36C}"/>
              </a:ext>
            </a:extLst>
          </p:cNvPr>
          <p:cNvSpPr txBox="1"/>
          <p:nvPr/>
        </p:nvSpPr>
        <p:spPr>
          <a:xfrm>
            <a:off x="146690" y="6144223"/>
            <a:ext cx="7570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/articles/s41467-020-20430-7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/bioinformatics/article/38/24/5383/6793849</a:t>
            </a:r>
          </a:p>
        </p:txBody>
      </p:sp>
    </p:spTree>
    <p:extLst>
      <p:ext uri="{BB962C8B-B14F-4D97-AF65-F5344CB8AC3E}">
        <p14:creationId xmlns:p14="http://schemas.microsoft.com/office/powerpoint/2010/main" val="15546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6428-A530-9AB5-0D95-0074FFBF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122631"/>
            <a:ext cx="10515600" cy="1325563"/>
          </a:xfrm>
        </p:spPr>
        <p:txBody>
          <a:bodyPr/>
          <a:lstStyle/>
          <a:p>
            <a:r>
              <a:rPr lang="en-US" dirty="0"/>
              <a:t>3. Biological Interpretation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E5DFED7-BACF-C39F-7B2D-B38EC94EFBE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156484" y="3181044"/>
            <a:ext cx="1464545" cy="14712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EB04615-A132-9B53-0101-4854829E51A5}"/>
              </a:ext>
            </a:extLst>
          </p:cNvPr>
          <p:cNvSpPr txBox="1"/>
          <p:nvPr/>
        </p:nvSpPr>
        <p:spPr>
          <a:xfrm>
            <a:off x="1664387" y="2768409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Modality embeddings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EAC5862-8A64-BB0D-8B1E-520B4F55FAEB}"/>
              </a:ext>
            </a:extLst>
          </p:cNvPr>
          <p:cNvCxnSpPr>
            <a:cxnSpLocks/>
          </p:cNvCxnSpPr>
          <p:nvPr/>
        </p:nvCxnSpPr>
        <p:spPr>
          <a:xfrm>
            <a:off x="2884626" y="3190807"/>
            <a:ext cx="0" cy="1355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5641308-297F-FE9A-6268-22D3C43C4F88}"/>
              </a:ext>
            </a:extLst>
          </p:cNvPr>
          <p:cNvSpPr/>
          <p:nvPr/>
        </p:nvSpPr>
        <p:spPr>
          <a:xfrm rot="16200000">
            <a:off x="1465168" y="2872361"/>
            <a:ext cx="844434" cy="1461799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E504F3-A0C5-0AC4-1A9A-B81B43AFCA63}"/>
                  </a:ext>
                </a:extLst>
              </p:cNvPr>
              <p:cNvSpPr txBox="1"/>
              <p:nvPr/>
            </p:nvSpPr>
            <p:spPr>
              <a:xfrm>
                <a:off x="838200" y="3374369"/>
                <a:ext cx="400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E504F3-A0C5-0AC4-1A9A-B81B43AF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74369"/>
                <a:ext cx="400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Bent Arrow 44">
            <a:extLst>
              <a:ext uri="{FF2B5EF4-FFF2-40B4-BE49-F238E27FC236}">
                <a16:creationId xmlns:a16="http://schemas.microsoft.com/office/drawing/2014/main" id="{6973AD39-6883-C485-614A-F19E08869788}"/>
              </a:ext>
            </a:extLst>
          </p:cNvPr>
          <p:cNvSpPr/>
          <p:nvPr/>
        </p:nvSpPr>
        <p:spPr>
          <a:xfrm rot="1183105">
            <a:off x="4205516" y="2024834"/>
            <a:ext cx="697723" cy="758181"/>
          </a:xfrm>
          <a:prstGeom prst="bentArrow">
            <a:avLst>
              <a:gd name="adj1" fmla="val 0"/>
              <a:gd name="adj2" fmla="val 12605"/>
              <a:gd name="adj3" fmla="val 15464"/>
              <a:gd name="adj4" fmla="val 8739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567410C7-B2D6-CCF2-E064-89D56FFF1789}"/>
              </a:ext>
            </a:extLst>
          </p:cNvPr>
          <p:cNvSpPr/>
          <p:nvPr/>
        </p:nvSpPr>
        <p:spPr>
          <a:xfrm rot="20361603" flipV="1">
            <a:off x="4358154" y="4645664"/>
            <a:ext cx="697723" cy="735337"/>
          </a:xfrm>
          <a:prstGeom prst="bentArrow">
            <a:avLst>
              <a:gd name="adj1" fmla="val 0"/>
              <a:gd name="adj2" fmla="val 12605"/>
              <a:gd name="adj3" fmla="val 15464"/>
              <a:gd name="adj4" fmla="val 8739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45F92E-767F-83A3-7FDD-D93B0BDDCE3A}"/>
              </a:ext>
            </a:extLst>
          </p:cNvPr>
          <p:cNvSpPr txBox="1"/>
          <p:nvPr/>
        </p:nvSpPr>
        <p:spPr>
          <a:xfrm>
            <a:off x="5058657" y="1945286"/>
            <a:ext cx="225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Biomarkers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FD8E2F-C2DB-1246-2FEA-2EFAA6F1AF84}"/>
              </a:ext>
            </a:extLst>
          </p:cNvPr>
          <p:cNvSpPr txBox="1"/>
          <p:nvPr/>
        </p:nvSpPr>
        <p:spPr>
          <a:xfrm>
            <a:off x="5163086" y="6217246"/>
            <a:ext cx="355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Pathway and Biological processes</a:t>
            </a:r>
          </a:p>
        </p:txBody>
      </p:sp>
      <p:pic>
        <p:nvPicPr>
          <p:cNvPr id="4102" name="Picture 6" descr="ggplot2 - Rich Factor bubble plot for RNA seq data - Stack Overflow">
            <a:extLst>
              <a:ext uri="{FF2B5EF4-FFF2-40B4-BE49-F238E27FC236}">
                <a16:creationId xmlns:a16="http://schemas.microsoft.com/office/drawing/2014/main" id="{8AA29481-84AE-2C70-461D-92F2B1928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8"/>
          <a:stretch/>
        </p:blipFill>
        <p:spPr bwMode="auto">
          <a:xfrm>
            <a:off x="5221184" y="4459322"/>
            <a:ext cx="3183215" cy="14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ystems biomarkers based on immune cells quantification (A) Heatmap... |  Download Scientific Diagram">
            <a:extLst>
              <a:ext uri="{FF2B5EF4-FFF2-40B4-BE49-F238E27FC236}">
                <a16:creationId xmlns:a16="http://schemas.microsoft.com/office/drawing/2014/main" id="{3BAAC164-99DC-AEFA-1841-9F69C9B34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t="23333" r="48470"/>
          <a:stretch/>
        </p:blipFill>
        <p:spPr bwMode="auto">
          <a:xfrm>
            <a:off x="5058657" y="2386164"/>
            <a:ext cx="2543022" cy="168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BB05429-A534-0B1A-F893-809794CF3C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36" r="-1"/>
          <a:stretch/>
        </p:blipFill>
        <p:spPr>
          <a:xfrm>
            <a:off x="7601679" y="2151503"/>
            <a:ext cx="1711076" cy="17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35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DE80-2B54-5522-C9A5-2B85C9D0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Similarity Network Fusion</a:t>
            </a:r>
          </a:p>
        </p:txBody>
      </p:sp>
      <p:pic>
        <p:nvPicPr>
          <p:cNvPr id="8194" name="Picture 2" descr="Similarity network fusion for aggregating data types on a genomic scale |  Nature Methods">
            <a:extLst>
              <a:ext uri="{FF2B5EF4-FFF2-40B4-BE49-F238E27FC236}">
                <a16:creationId xmlns:a16="http://schemas.microsoft.com/office/drawing/2014/main" id="{A790E94E-DB7A-FB2F-CF89-6C3F4694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438248"/>
            <a:ext cx="9194800" cy="312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E870ED-2636-CC2D-ECA8-1220C8395F79}"/>
              </a:ext>
            </a:extLst>
          </p:cNvPr>
          <p:cNvSpPr txBox="1"/>
          <p:nvPr/>
        </p:nvSpPr>
        <p:spPr>
          <a:xfrm>
            <a:off x="203199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/articles/nmeth.2810</a:t>
            </a:r>
          </a:p>
        </p:txBody>
      </p:sp>
    </p:spTree>
    <p:extLst>
      <p:ext uri="{BB962C8B-B14F-4D97-AF65-F5344CB8AC3E}">
        <p14:creationId xmlns:p14="http://schemas.microsoft.com/office/powerpoint/2010/main" val="970335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93A5-0FA4-AD18-9201-703A809D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 GraphSAGE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DB4CB0-1ABC-15DF-C3F0-32A7F85FFC7E}"/>
              </a:ext>
            </a:extLst>
          </p:cNvPr>
          <p:cNvSpPr txBox="1"/>
          <p:nvPr/>
        </p:nvSpPr>
        <p:spPr>
          <a:xfrm>
            <a:off x="249333" y="63577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/pdf/1706.02216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A89274-4FC4-858C-3764-02EE1A3E0BC3}"/>
              </a:ext>
            </a:extLst>
          </p:cNvPr>
          <p:cNvSpPr txBox="1"/>
          <p:nvPr/>
        </p:nvSpPr>
        <p:spPr>
          <a:xfrm>
            <a:off x="1629525" y="4983091"/>
            <a:ext cx="7302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UcPeriod"/>
            </a:pPr>
            <a:r>
              <a:rPr lang="en-US" sz="2000" dirty="0"/>
              <a:t>Sample Neighborhood</a:t>
            </a:r>
          </a:p>
          <a:p>
            <a:pPr marL="228600" indent="-228600">
              <a:buAutoNum type="alphaUcPeriod"/>
            </a:pPr>
            <a:r>
              <a:rPr lang="en-US" sz="2000" dirty="0"/>
              <a:t>Aggregate feature information from neighbors</a:t>
            </a:r>
          </a:p>
          <a:p>
            <a:pPr marL="228600" indent="-228600">
              <a:buAutoNum type="alphaUcPeriod"/>
            </a:pPr>
            <a:r>
              <a:rPr lang="en-US" sz="2000" dirty="0"/>
              <a:t>Predict graph context and label using aggregated information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F5D715-311B-4543-426D-E7ED3099ECBD}"/>
              </a:ext>
            </a:extLst>
          </p:cNvPr>
          <p:cNvGrpSpPr/>
          <p:nvPr/>
        </p:nvGrpSpPr>
        <p:grpSpPr>
          <a:xfrm>
            <a:off x="1993900" y="1928784"/>
            <a:ext cx="6286499" cy="2624775"/>
            <a:chOff x="5392908" y="2431672"/>
            <a:chExt cx="3239243" cy="13576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C2494C5-CB5C-D2A8-D610-B22BEB02E44A}"/>
                </a:ext>
              </a:extLst>
            </p:cNvPr>
            <p:cNvGrpSpPr/>
            <p:nvPr/>
          </p:nvGrpSpPr>
          <p:grpSpPr>
            <a:xfrm>
              <a:off x="5392908" y="2529683"/>
              <a:ext cx="1076936" cy="1131731"/>
              <a:chOff x="5481193" y="2018842"/>
              <a:chExt cx="1076936" cy="1131731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995BD2F6-0BAF-9C24-7C36-412A59EF3B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20925"/>
              <a:stretch/>
            </p:blipFill>
            <p:spPr>
              <a:xfrm>
                <a:off x="5481193" y="2018842"/>
                <a:ext cx="1076936" cy="1131731"/>
              </a:xfrm>
              <a:prstGeom prst="rect">
                <a:avLst/>
              </a:prstGeom>
            </p:spPr>
          </p:pic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96C3F64-89E0-26D2-8AE5-F29DA424A845}"/>
                  </a:ext>
                </a:extLst>
              </p:cNvPr>
              <p:cNvSpPr/>
              <p:nvPr/>
            </p:nvSpPr>
            <p:spPr>
              <a:xfrm>
                <a:off x="5725220" y="2313450"/>
                <a:ext cx="547424" cy="548640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8890981-6428-1A00-9465-537FD6FE815F}"/>
                  </a:ext>
                </a:extLst>
              </p:cNvPr>
              <p:cNvSpPr/>
              <p:nvPr/>
            </p:nvSpPr>
            <p:spPr>
              <a:xfrm>
                <a:off x="5539054" y="2126614"/>
                <a:ext cx="923544" cy="919306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E49D885-E15F-2B28-0F3A-4114F02C5F72}"/>
                  </a:ext>
                </a:extLst>
              </p:cNvPr>
              <p:cNvSpPr/>
              <p:nvPr/>
            </p:nvSpPr>
            <p:spPr>
              <a:xfrm>
                <a:off x="5934009" y="2543075"/>
                <a:ext cx="121598" cy="1150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6418783-3890-0291-F22A-AB88804325AA}"/>
                </a:ext>
              </a:extLst>
            </p:cNvPr>
            <p:cNvGrpSpPr/>
            <p:nvPr/>
          </p:nvGrpSpPr>
          <p:grpSpPr>
            <a:xfrm>
              <a:off x="7555215" y="2511755"/>
              <a:ext cx="1076936" cy="1131731"/>
              <a:chOff x="5481193" y="2018842"/>
              <a:chExt cx="1076936" cy="1131731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0B753E21-D720-A182-9E4B-D05C27CD62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20925"/>
              <a:stretch/>
            </p:blipFill>
            <p:spPr>
              <a:xfrm>
                <a:off x="5481193" y="2018842"/>
                <a:ext cx="1076936" cy="1131731"/>
              </a:xfrm>
              <a:prstGeom prst="rect">
                <a:avLst/>
              </a:prstGeom>
            </p:spPr>
          </p:pic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5335EFD-D6B0-4C5F-A0A3-1605FEB95DF2}"/>
                  </a:ext>
                </a:extLst>
              </p:cNvPr>
              <p:cNvSpPr/>
              <p:nvPr/>
            </p:nvSpPr>
            <p:spPr>
              <a:xfrm>
                <a:off x="5934009" y="2543075"/>
                <a:ext cx="121598" cy="1150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E494DB7-5B70-47DD-66EC-720B878B2B38}"/>
                </a:ext>
              </a:extLst>
            </p:cNvPr>
            <p:cNvGrpSpPr/>
            <p:nvPr/>
          </p:nvGrpSpPr>
          <p:grpSpPr>
            <a:xfrm>
              <a:off x="6500740" y="2486013"/>
              <a:ext cx="1076936" cy="1131731"/>
              <a:chOff x="6605461" y="1959525"/>
              <a:chExt cx="1076936" cy="1131731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DDF6CA58-2004-7551-F83F-013B62CB5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20925"/>
              <a:stretch/>
            </p:blipFill>
            <p:spPr>
              <a:xfrm>
                <a:off x="6605461" y="1959525"/>
                <a:ext cx="1076936" cy="1131731"/>
              </a:xfrm>
              <a:prstGeom prst="rect">
                <a:avLst/>
              </a:prstGeom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386A44D-9B0E-F8C7-C8AD-C37295E0361C}"/>
                  </a:ext>
                </a:extLst>
              </p:cNvPr>
              <p:cNvSpPr/>
              <p:nvPr/>
            </p:nvSpPr>
            <p:spPr>
              <a:xfrm>
                <a:off x="7058277" y="2483758"/>
                <a:ext cx="121598" cy="1150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4" name="Right Arrow 73">
                <a:extLst>
                  <a:ext uri="{FF2B5EF4-FFF2-40B4-BE49-F238E27FC236}">
                    <a16:creationId xmlns:a16="http://schemas.microsoft.com/office/drawing/2014/main" id="{A758E86F-5CFD-51D7-5D88-02F3127D0607}"/>
                  </a:ext>
                </a:extLst>
              </p:cNvPr>
              <p:cNvSpPr/>
              <p:nvPr/>
            </p:nvSpPr>
            <p:spPr>
              <a:xfrm rot="445464">
                <a:off x="6949851" y="2489570"/>
                <a:ext cx="91440" cy="58021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5" name="Right Arrow 74">
                <a:extLst>
                  <a:ext uri="{FF2B5EF4-FFF2-40B4-BE49-F238E27FC236}">
                    <a16:creationId xmlns:a16="http://schemas.microsoft.com/office/drawing/2014/main" id="{87262FD4-0E9F-CF39-AD54-DE5E032EA9DF}"/>
                  </a:ext>
                </a:extLst>
              </p:cNvPr>
              <p:cNvSpPr/>
              <p:nvPr/>
            </p:nvSpPr>
            <p:spPr>
              <a:xfrm rot="18487347">
                <a:off x="6959722" y="2633268"/>
                <a:ext cx="167363" cy="45719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6" name="Right Arrow 75">
                <a:extLst>
                  <a:ext uri="{FF2B5EF4-FFF2-40B4-BE49-F238E27FC236}">
                    <a16:creationId xmlns:a16="http://schemas.microsoft.com/office/drawing/2014/main" id="{BF11183F-D20C-40A3-A8D0-3BD4044D54EC}"/>
                  </a:ext>
                </a:extLst>
              </p:cNvPr>
              <p:cNvSpPr/>
              <p:nvPr/>
            </p:nvSpPr>
            <p:spPr>
              <a:xfrm rot="3381255">
                <a:off x="6906430" y="2360000"/>
                <a:ext cx="220315" cy="54766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88B6334-DED2-8446-B4AB-7D70614C7A30}"/>
                  </a:ext>
                </a:extLst>
              </p:cNvPr>
              <p:cNvSpPr/>
              <p:nvPr/>
            </p:nvSpPr>
            <p:spPr>
              <a:xfrm>
                <a:off x="6906850" y="2719604"/>
                <a:ext cx="121598" cy="115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E527EEB-36DD-DB12-83E4-DAE8188E287D}"/>
                  </a:ext>
                </a:extLst>
              </p:cNvPr>
              <p:cNvSpPr/>
              <p:nvPr/>
            </p:nvSpPr>
            <p:spPr>
              <a:xfrm>
                <a:off x="6853300" y="2446819"/>
                <a:ext cx="121598" cy="115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B836A3A-B9EC-5572-87B8-C90CB82171A0}"/>
                  </a:ext>
                </a:extLst>
              </p:cNvPr>
              <p:cNvSpPr/>
              <p:nvPr/>
            </p:nvSpPr>
            <p:spPr>
              <a:xfrm>
                <a:off x="6859763" y="2184897"/>
                <a:ext cx="121598" cy="115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0" name="Right Arrow 79">
                <a:extLst>
                  <a:ext uri="{FF2B5EF4-FFF2-40B4-BE49-F238E27FC236}">
                    <a16:creationId xmlns:a16="http://schemas.microsoft.com/office/drawing/2014/main" id="{E8F5E0E7-5DF8-245C-117C-3AF2788A8CC2}"/>
                  </a:ext>
                </a:extLst>
              </p:cNvPr>
              <p:cNvSpPr/>
              <p:nvPr/>
            </p:nvSpPr>
            <p:spPr>
              <a:xfrm rot="14080432">
                <a:off x="6974256" y="2868479"/>
                <a:ext cx="149081" cy="45719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solidFill>
                <a:srgbClr val="7030A0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Right Arrow 80">
                <a:extLst>
                  <a:ext uri="{FF2B5EF4-FFF2-40B4-BE49-F238E27FC236}">
                    <a16:creationId xmlns:a16="http://schemas.microsoft.com/office/drawing/2014/main" id="{76B51699-5FB4-90E3-AB36-F44EBC0930CB}"/>
                  </a:ext>
                </a:extLst>
              </p:cNvPr>
              <p:cNvSpPr/>
              <p:nvPr/>
            </p:nvSpPr>
            <p:spPr>
              <a:xfrm rot="10226124">
                <a:off x="7026779" y="2737773"/>
                <a:ext cx="122687" cy="45719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solidFill>
                <a:srgbClr val="7030A0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Right Arrow 81">
                <a:extLst>
                  <a:ext uri="{FF2B5EF4-FFF2-40B4-BE49-F238E27FC236}">
                    <a16:creationId xmlns:a16="http://schemas.microsoft.com/office/drawing/2014/main" id="{B9580B0B-305A-8858-04DF-BE04F8F0E2D6}"/>
                  </a:ext>
                </a:extLst>
              </p:cNvPr>
              <p:cNvSpPr/>
              <p:nvPr/>
            </p:nvSpPr>
            <p:spPr>
              <a:xfrm rot="12075322">
                <a:off x="6985475" y="2253208"/>
                <a:ext cx="122687" cy="45719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solidFill>
                <a:srgbClr val="7030A0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Right Arrow 82">
                <a:extLst>
                  <a:ext uri="{FF2B5EF4-FFF2-40B4-BE49-F238E27FC236}">
                    <a16:creationId xmlns:a16="http://schemas.microsoft.com/office/drawing/2014/main" id="{3E7E6D1F-354D-FC6B-9ED7-7CF5FF45DF99}"/>
                  </a:ext>
                </a:extLst>
              </p:cNvPr>
              <p:cNvSpPr/>
              <p:nvPr/>
            </p:nvSpPr>
            <p:spPr>
              <a:xfrm rot="18801234">
                <a:off x="6713838" y="2333475"/>
                <a:ext cx="196457" cy="59408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solidFill>
                <a:srgbClr val="7030A0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4" name="Right Arrow 83">
                <a:extLst>
                  <a:ext uri="{FF2B5EF4-FFF2-40B4-BE49-F238E27FC236}">
                    <a16:creationId xmlns:a16="http://schemas.microsoft.com/office/drawing/2014/main" id="{90166EFB-F961-4C58-1E36-7CC63A2AAAD7}"/>
                  </a:ext>
                </a:extLst>
              </p:cNvPr>
              <p:cNvSpPr/>
              <p:nvPr/>
            </p:nvSpPr>
            <p:spPr>
              <a:xfrm rot="376224">
                <a:off x="6759050" y="2460155"/>
                <a:ext cx="96973" cy="45719"/>
              </a:xfrm>
              <a:prstGeom prst="rightArrow">
                <a:avLst>
                  <a:gd name="adj1" fmla="val 8259"/>
                  <a:gd name="adj2" fmla="val 46521"/>
                </a:avLst>
              </a:prstGeom>
              <a:solidFill>
                <a:srgbClr val="7030A0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E6AE7AB-8F69-49F9-B2C6-DE0CF3B5AAD7}"/>
                  </a:ext>
                </a:extLst>
              </p:cNvPr>
              <p:cNvSpPr/>
              <p:nvPr/>
            </p:nvSpPr>
            <p:spPr>
              <a:xfrm>
                <a:off x="6644880" y="2413141"/>
                <a:ext cx="121598" cy="11507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5FFE4AA7-0CBB-75C9-8476-8B8356A9702F}"/>
                  </a:ext>
                </a:extLst>
              </p:cNvPr>
              <p:cNvSpPr/>
              <p:nvPr/>
            </p:nvSpPr>
            <p:spPr>
              <a:xfrm>
                <a:off x="7097929" y="2258948"/>
                <a:ext cx="121598" cy="11507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5643B7B-87AE-FE12-05BB-40F15F4177BB}"/>
                  </a:ext>
                </a:extLst>
              </p:cNvPr>
              <p:cNvSpPr/>
              <p:nvPr/>
            </p:nvSpPr>
            <p:spPr>
              <a:xfrm>
                <a:off x="7142289" y="2678533"/>
                <a:ext cx="121598" cy="11507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08372EB-FEED-6C58-43A4-1E537EE940ED}"/>
                  </a:ext>
                </a:extLst>
              </p:cNvPr>
              <p:cNvSpPr/>
              <p:nvPr/>
            </p:nvSpPr>
            <p:spPr>
              <a:xfrm>
                <a:off x="7050617" y="2939701"/>
                <a:ext cx="121598" cy="11507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6E7C52E-E820-5A63-6557-BFE5E9637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7185" y="2604293"/>
              <a:ext cx="77405" cy="433228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86EC23-3D13-B4D7-9528-4792DC325393}"/>
                </a:ext>
              </a:extLst>
            </p:cNvPr>
            <p:cNvSpPr txBox="1"/>
            <p:nvPr/>
          </p:nvSpPr>
          <p:spPr>
            <a:xfrm>
              <a:off x="7808747" y="2431672"/>
              <a:ext cx="206660" cy="1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[…]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E24CB91-85CA-797E-2E11-AE49CCC76E0E}"/>
                </a:ext>
              </a:extLst>
            </p:cNvPr>
            <p:cNvSpPr txBox="1"/>
            <p:nvPr/>
          </p:nvSpPr>
          <p:spPr>
            <a:xfrm>
              <a:off x="5788095" y="3646075"/>
              <a:ext cx="142234" cy="1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937D48-F1ED-9297-86F4-63C1E7A7CCBD}"/>
                </a:ext>
              </a:extLst>
            </p:cNvPr>
            <p:cNvSpPr txBox="1"/>
            <p:nvPr/>
          </p:nvSpPr>
          <p:spPr>
            <a:xfrm>
              <a:off x="6861967" y="3629036"/>
              <a:ext cx="143060" cy="1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CE9727-A9FF-1E57-71F0-BE9C8D758C76}"/>
                </a:ext>
              </a:extLst>
            </p:cNvPr>
            <p:cNvSpPr txBox="1"/>
            <p:nvPr/>
          </p:nvSpPr>
          <p:spPr>
            <a:xfrm>
              <a:off x="7944558" y="3629036"/>
              <a:ext cx="260008" cy="14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A708A3C-6B43-EFFF-C0C5-86559AE564B8}"/>
                </a:ext>
              </a:extLst>
            </p:cNvPr>
            <p:cNvSpPr txBox="1"/>
            <p:nvPr/>
          </p:nvSpPr>
          <p:spPr>
            <a:xfrm>
              <a:off x="6510155" y="2578313"/>
              <a:ext cx="206660" cy="1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[…]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39F4F0-7BAF-5059-7032-736179DB7E62}"/>
                </a:ext>
              </a:extLst>
            </p:cNvPr>
            <p:cNvSpPr txBox="1"/>
            <p:nvPr/>
          </p:nvSpPr>
          <p:spPr>
            <a:xfrm>
              <a:off x="6393161" y="2763288"/>
              <a:ext cx="206660" cy="1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[…]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63AF73E-D17C-2459-CC5C-469946E91FD6}"/>
                </a:ext>
              </a:extLst>
            </p:cNvPr>
            <p:cNvSpPr txBox="1"/>
            <p:nvPr/>
          </p:nvSpPr>
          <p:spPr>
            <a:xfrm>
              <a:off x="6634963" y="3032115"/>
              <a:ext cx="206660" cy="1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[…]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9993EC-0663-0BEF-C291-46035B8D9EDE}"/>
                </a:ext>
              </a:extLst>
            </p:cNvPr>
            <p:cNvSpPr txBox="1"/>
            <p:nvPr/>
          </p:nvSpPr>
          <p:spPr>
            <a:xfrm>
              <a:off x="6539205" y="3198584"/>
              <a:ext cx="206660" cy="1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[…]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1DAACF8-6FD5-9D7D-B86C-5FC647D18FCF}"/>
                </a:ext>
              </a:extLst>
            </p:cNvPr>
            <p:cNvSpPr txBox="1"/>
            <p:nvPr/>
          </p:nvSpPr>
          <p:spPr>
            <a:xfrm>
              <a:off x="7088846" y="3154838"/>
              <a:ext cx="206660" cy="1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[…]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12C9234-F579-64EA-9602-D9F35F2093B5}"/>
                </a:ext>
              </a:extLst>
            </p:cNvPr>
            <p:cNvSpPr txBox="1"/>
            <p:nvPr/>
          </p:nvSpPr>
          <p:spPr>
            <a:xfrm>
              <a:off x="6696153" y="3371662"/>
              <a:ext cx="206660" cy="1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[…]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474015-F101-62D7-8766-EBF82CCD71D7}"/>
                </a:ext>
              </a:extLst>
            </p:cNvPr>
            <p:cNvSpPr txBox="1"/>
            <p:nvPr/>
          </p:nvSpPr>
          <p:spPr>
            <a:xfrm>
              <a:off x="6825071" y="2602862"/>
              <a:ext cx="206660" cy="1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[…]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5284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9AEE-05D4-2B94-D970-0B1210DC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218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6. Predictions with regression model</a:t>
            </a:r>
          </a:p>
        </p:txBody>
      </p:sp>
      <p:pic>
        <p:nvPicPr>
          <p:cNvPr id="10242" name="Picture 2" descr="Multioutput Regression in Machine Learning - GeeksforGeeks">
            <a:extLst>
              <a:ext uri="{FF2B5EF4-FFF2-40B4-BE49-F238E27FC236}">
                <a16:creationId xmlns:a16="http://schemas.microsoft.com/office/drawing/2014/main" id="{A75D93ED-4222-C5B5-7D06-D1E8B56DAE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842294"/>
            <a:ext cx="61341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037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29AA-1B2F-B0FF-EA6D-769CF058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outreach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EB4B5-7A0F-305A-2725-2EBAAE43F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Conference poster</a:t>
            </a:r>
          </a:p>
          <a:p>
            <a:r>
              <a:rPr lang="en-US" dirty="0"/>
              <a:t>Poster and a conference paper </a:t>
            </a:r>
          </a:p>
        </p:txBody>
      </p:sp>
    </p:spTree>
    <p:extLst>
      <p:ext uri="{BB962C8B-B14F-4D97-AF65-F5344CB8AC3E}">
        <p14:creationId xmlns:p14="http://schemas.microsoft.com/office/powerpoint/2010/main" val="27822368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DCE31-9E28-48B8-7856-CA8C42F09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A0A18-7092-27CE-2B0E-E49E858AF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43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E7A9-422E-948D-92F0-FC37B695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7359F-43C7-C23B-6036-67A686E4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7375"/>
          </a:xfrm>
        </p:spPr>
        <p:txBody>
          <a:bodyPr>
            <a:normAutofit/>
          </a:bodyPr>
          <a:lstStyle/>
          <a:p>
            <a:r>
              <a:rPr lang="en-US" sz="2000" dirty="0"/>
              <a:t>Upgrade the code base</a:t>
            </a:r>
          </a:p>
          <a:p>
            <a:r>
              <a:rPr lang="en-US" sz="2000" dirty="0"/>
              <a:t>Testing for additional datasets </a:t>
            </a:r>
          </a:p>
          <a:p>
            <a:pPr marL="0" indent="0">
              <a:buNone/>
            </a:pPr>
            <a:r>
              <a:rPr lang="en-US" sz="2000" i="1" dirty="0"/>
              <a:t>(at-least 2 more, </a:t>
            </a:r>
            <a:r>
              <a:rPr lang="en-US" sz="2000" i="1" dirty="0" err="1"/>
              <a:t>pharmacoscopy</a:t>
            </a:r>
            <a:r>
              <a:rPr lang="en-US" sz="2000" i="1" dirty="0"/>
              <a:t>, IC50, etc.) </a:t>
            </a:r>
          </a:p>
          <a:p>
            <a:pPr marL="457200" lvl="1" indent="0">
              <a:buNone/>
            </a:pPr>
            <a:r>
              <a:rPr lang="en-US" sz="2000" dirty="0"/>
              <a:t>2. Dataset from Tim’s paper </a:t>
            </a:r>
          </a:p>
          <a:p>
            <a:pPr marL="457200" lvl="1" indent="0">
              <a:buNone/>
            </a:pPr>
            <a:r>
              <a:rPr lang="en-US" sz="2000" dirty="0"/>
              <a:t>3. AML datasets: https://</a:t>
            </a:r>
            <a:r>
              <a:rPr lang="en-US" sz="2000" dirty="0" err="1"/>
              <a:t>depmap.org</a:t>
            </a:r>
            <a:r>
              <a:rPr lang="en-US" sz="2000" dirty="0"/>
              <a:t>/portal/ ?</a:t>
            </a:r>
          </a:p>
          <a:p>
            <a:r>
              <a:rPr lang="en-US" sz="2000" dirty="0"/>
              <a:t>Compiling results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/>
              <a:t>Paper drafting</a:t>
            </a:r>
          </a:p>
          <a:p>
            <a:r>
              <a:rPr lang="en-US" sz="2000" dirty="0"/>
              <a:t>Paper review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81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E7A9-422E-948D-92F0-FC37B695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7359F-43C7-C23B-6036-67A686E4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57575"/>
          </a:xfrm>
        </p:spPr>
        <p:txBody>
          <a:bodyPr>
            <a:normAutofit/>
          </a:bodyPr>
          <a:lstStyle/>
          <a:p>
            <a:r>
              <a:rPr lang="en-US" sz="2000" dirty="0"/>
              <a:t>Upgrade the code base and test it for MM dataset (</a:t>
            </a:r>
            <a:r>
              <a:rPr lang="en-US" sz="2000" b="1" dirty="0">
                <a:solidFill>
                  <a:srgbClr val="C00000"/>
                </a:solidFill>
              </a:rPr>
              <a:t>Surabhi</a:t>
            </a:r>
            <a:r>
              <a:rPr lang="en-US" sz="2000" dirty="0"/>
              <a:t>) </a:t>
            </a:r>
          </a:p>
          <a:p>
            <a:r>
              <a:rPr lang="en-US" sz="2000" dirty="0"/>
              <a:t>Code review &amp; Documentation </a:t>
            </a:r>
            <a:r>
              <a:rPr lang="en-US" sz="2000" b="1" dirty="0">
                <a:solidFill>
                  <a:srgbClr val="C00000"/>
                </a:solidFill>
              </a:rPr>
              <a:t>(Surabhi /Jonas/Lucas)</a:t>
            </a:r>
          </a:p>
          <a:p>
            <a:r>
              <a:rPr lang="en-US" sz="2000" dirty="0"/>
              <a:t>Testing for additional datasets  (</a:t>
            </a:r>
            <a:r>
              <a:rPr lang="en-US" sz="2000" b="1" dirty="0">
                <a:solidFill>
                  <a:srgbClr val="C00000"/>
                </a:solidFill>
              </a:rPr>
              <a:t>Francesca/Lucas/Jonas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i="1" dirty="0"/>
              <a:t>(at-least 2 more, </a:t>
            </a:r>
            <a:r>
              <a:rPr lang="en-US" sz="2000" i="1" dirty="0" err="1"/>
              <a:t>pharmacoscopy</a:t>
            </a:r>
            <a:r>
              <a:rPr lang="en-US" sz="2000" i="1" dirty="0"/>
              <a:t>, IC50, etc.) </a:t>
            </a:r>
          </a:p>
          <a:p>
            <a:pPr marL="457200" lvl="1" indent="0">
              <a:buNone/>
            </a:pPr>
            <a:r>
              <a:rPr lang="en-US" sz="2000" dirty="0"/>
              <a:t>2. Dataset from Tim’s paper </a:t>
            </a:r>
          </a:p>
          <a:p>
            <a:pPr marL="457200" lvl="1" indent="0">
              <a:buNone/>
            </a:pPr>
            <a:r>
              <a:rPr lang="en-US" sz="2000" dirty="0"/>
              <a:t>3. AML datasets: https://</a:t>
            </a:r>
            <a:r>
              <a:rPr lang="en-US" sz="2000" dirty="0" err="1"/>
              <a:t>depmap.org</a:t>
            </a:r>
            <a:r>
              <a:rPr lang="en-US" sz="2000" dirty="0"/>
              <a:t>/portal/ ?</a:t>
            </a:r>
          </a:p>
          <a:p>
            <a:r>
              <a:rPr lang="en-US" sz="2000" dirty="0"/>
              <a:t>Compiling results </a:t>
            </a:r>
            <a:r>
              <a:rPr lang="en-US" sz="2000" b="1" dirty="0">
                <a:solidFill>
                  <a:srgbClr val="C00000"/>
                </a:solidFill>
              </a:rPr>
              <a:t>(Surabhi)</a:t>
            </a:r>
          </a:p>
          <a:p>
            <a:r>
              <a:rPr lang="en-US" sz="2000" dirty="0"/>
              <a:t>Paper drafting </a:t>
            </a:r>
            <a:r>
              <a:rPr lang="en-US" sz="2000" b="1" dirty="0">
                <a:solidFill>
                  <a:srgbClr val="C00000"/>
                </a:solidFill>
              </a:rPr>
              <a:t>(Surabhi)</a:t>
            </a:r>
            <a:endParaRPr lang="en-US" sz="2000" dirty="0"/>
          </a:p>
          <a:p>
            <a:r>
              <a:rPr lang="en-US" sz="2000" dirty="0"/>
              <a:t>Paper review </a:t>
            </a:r>
            <a:r>
              <a:rPr lang="en-US" sz="2000" b="1" dirty="0">
                <a:solidFill>
                  <a:srgbClr val="C00000"/>
                </a:solidFill>
              </a:rPr>
              <a:t>(Tim &amp; Carine)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54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E9EC-EF3D-65FC-2598-9DA4E8EA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CD51-58AD-1C1D-2538-9DB3F1F03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0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D1E2-6B43-BAC3-2E93-7DAB8B57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720"/>
            <a:ext cx="11852463" cy="788743"/>
          </a:xfrm>
        </p:spPr>
        <p:txBody>
          <a:bodyPr>
            <a:normAutofit/>
          </a:bodyPr>
          <a:lstStyle/>
          <a:p>
            <a:r>
              <a:rPr lang="en-US" sz="2400" dirty="0"/>
              <a:t>Stratify patients using unsupervised DR approaches and map drug responses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3F26B-2537-583A-9478-1105D674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45" y="90956"/>
            <a:ext cx="1093010" cy="897545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AAD4B78-8D0E-428B-3E77-D6A19CDDD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69508"/>
              </p:ext>
            </p:extLst>
          </p:nvPr>
        </p:nvGraphicFramePr>
        <p:xfrm>
          <a:off x="118344" y="1074033"/>
          <a:ext cx="5941439" cy="5656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7843">
                  <a:extLst>
                    <a:ext uri="{9D8B030D-6E8A-4147-A177-3AD203B41FA5}">
                      <a16:colId xmlns:a16="http://schemas.microsoft.com/office/drawing/2014/main" val="313872415"/>
                    </a:ext>
                  </a:extLst>
                </a:gridCol>
                <a:gridCol w="3033596">
                  <a:extLst>
                    <a:ext uri="{9D8B030D-6E8A-4147-A177-3AD203B41FA5}">
                      <a16:colId xmlns:a16="http://schemas.microsoft.com/office/drawing/2014/main" val="1462230782"/>
                    </a:ext>
                  </a:extLst>
                </a:gridCol>
              </a:tblGrid>
              <a:tr h="46210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TSNE: </a:t>
                      </a:r>
                      <a:r>
                        <a:rPr lang="en-US" b="1" i="0" u="none" strike="noStrike" dirty="0">
                          <a:solidFill>
                            <a:srgbClr val="040C28"/>
                          </a:solidFill>
                          <a:effectLst/>
                          <a:latin typeface="Google Sans"/>
                        </a:rPr>
                        <a:t>t-distributed Stochastic Neighbor Embedding</a:t>
                      </a:r>
                      <a:r>
                        <a:rPr lang="en-US" b="1" i="0" u="none" strike="noStrike" dirty="0">
                          <a:solidFill>
                            <a:srgbClr val="202124"/>
                          </a:solidFill>
                          <a:effectLst/>
                          <a:highlight>
                            <a:srgbClr val="FFFFFF"/>
                          </a:highlight>
                          <a:latin typeface="Google Sans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581905"/>
                  </a:ext>
                </a:extLst>
              </a:tr>
              <a:tr h="4621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Clinical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Cytokine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85701"/>
                  </a:ext>
                </a:extLst>
              </a:tr>
              <a:tr h="20583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96075"/>
                  </a:ext>
                </a:extLst>
              </a:tr>
              <a:tr h="4397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Proteomics_CD138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Proteomics_myeloma_cells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495207"/>
                  </a:ext>
                </a:extLst>
              </a:tr>
              <a:tr h="22337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8521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C8FCAAD-2F16-6B86-D8D1-27DE31E2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260" y="2016494"/>
            <a:ext cx="2381355" cy="2013053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9DE62-21A3-0265-C46A-AE205BCDA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93" y="4626818"/>
            <a:ext cx="2479913" cy="2096367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14C556-99C7-BDA3-8BBD-DFAF9203C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702" y="4626817"/>
            <a:ext cx="2479913" cy="209636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489172-189F-E7BF-486C-8F0BFBBC5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72" y="2016494"/>
            <a:ext cx="2209333" cy="1969825"/>
          </a:xfrm>
          <a:prstGeom prst="rect">
            <a:avLst/>
          </a:prstGeom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000E31-B28C-F536-5A97-D9924876B16C}"/>
              </a:ext>
            </a:extLst>
          </p:cNvPr>
          <p:cNvSpPr txBox="1"/>
          <p:nvPr/>
        </p:nvSpPr>
        <p:spPr>
          <a:xfrm>
            <a:off x="118344" y="714006"/>
            <a:ext cx="2465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ighlight>
                  <a:srgbClr val="FFFFFF"/>
                </a:highlight>
                <a:latin typeface="Google Sans"/>
              </a:rPr>
              <a:t>Dexamethasone</a:t>
            </a:r>
            <a:r>
              <a:rPr lang="en-US" dirty="0"/>
              <a:t> 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F443F99-FECE-2481-3CBF-11D2F0F91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023306"/>
              </p:ext>
            </p:extLst>
          </p:nvPr>
        </p:nvGraphicFramePr>
        <p:xfrm>
          <a:off x="6123764" y="1064540"/>
          <a:ext cx="5941439" cy="5656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7843">
                  <a:extLst>
                    <a:ext uri="{9D8B030D-6E8A-4147-A177-3AD203B41FA5}">
                      <a16:colId xmlns:a16="http://schemas.microsoft.com/office/drawing/2014/main" val="313872415"/>
                    </a:ext>
                  </a:extLst>
                </a:gridCol>
                <a:gridCol w="3033596">
                  <a:extLst>
                    <a:ext uri="{9D8B030D-6E8A-4147-A177-3AD203B41FA5}">
                      <a16:colId xmlns:a16="http://schemas.microsoft.com/office/drawing/2014/main" val="1462230782"/>
                    </a:ext>
                  </a:extLst>
                </a:gridCol>
              </a:tblGrid>
              <a:tr h="46210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ISOMAP</a:t>
                      </a:r>
                      <a:endParaRPr lang="en-US" b="1" i="0" u="none" strike="noStrike" dirty="0">
                        <a:solidFill>
                          <a:srgbClr val="202124"/>
                        </a:solidFill>
                        <a:effectLst/>
                        <a:highlight>
                          <a:srgbClr val="FFFFFF"/>
                        </a:highlight>
                        <a:latin typeface="Google San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581905"/>
                  </a:ext>
                </a:extLst>
              </a:tr>
              <a:tr h="4621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Clinical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Cytokine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85701"/>
                  </a:ext>
                </a:extLst>
              </a:tr>
              <a:tr h="20583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96075"/>
                  </a:ext>
                </a:extLst>
              </a:tr>
              <a:tr h="4397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Proteomics_CD138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Proteomics_myeloma_cells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495207"/>
                  </a:ext>
                </a:extLst>
              </a:tr>
              <a:tr h="22337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85215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37D7A46B-38F3-97E9-742B-0F374D05A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470" y="2016494"/>
            <a:ext cx="2332798" cy="19720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1318D9-71E7-3948-6EF1-85450F6864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3556" y="2057541"/>
            <a:ext cx="2332799" cy="19720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78232C-B6B9-F75D-94FD-2884591290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2411" y="4555072"/>
            <a:ext cx="2501857" cy="21149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42D18B-79AD-19DF-1349-BE785AD60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9782" y="4526823"/>
            <a:ext cx="2501858" cy="211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C466-5A35-4F93-1B68-EE3A3D04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F4269-9F1D-D02B-266C-420FB75CE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48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AD9C63-4C00-6EEA-B5EF-5C68DBA05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77672"/>
              </p:ext>
            </p:extLst>
          </p:nvPr>
        </p:nvGraphicFramePr>
        <p:xfrm>
          <a:off x="1396880" y="1275251"/>
          <a:ext cx="2743202" cy="2743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886">
                  <a:extLst>
                    <a:ext uri="{9D8B030D-6E8A-4147-A177-3AD203B41FA5}">
                      <a16:colId xmlns:a16="http://schemas.microsoft.com/office/drawing/2014/main" val="2305166358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2237574875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2647020236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217817119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4023789698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2089602034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052983617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29117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73041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04719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8602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00260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6351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53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448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67B3-9EF1-07A6-1091-2ABF032A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63D45-21DD-74C0-6BF8-C81BFA28C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8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78C1F-EEDC-20B9-9AAE-AB6E93D927D2}"/>
              </a:ext>
            </a:extLst>
          </p:cNvPr>
          <p:cNvSpPr txBox="1"/>
          <p:nvPr/>
        </p:nvSpPr>
        <p:spPr>
          <a:xfrm>
            <a:off x="336884" y="204537"/>
            <a:ext cx="420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PatStrat: Patient </a:t>
            </a:r>
            <a:r>
              <a:rPr lang="en-US" dirty="0" err="1"/>
              <a:t>Statification</a:t>
            </a:r>
            <a:r>
              <a:rPr lang="en-US" dirty="0"/>
              <a:t> Framework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87E407-23C6-9B62-0D6D-E412EE0FF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03960"/>
              </p:ext>
            </p:extLst>
          </p:nvPr>
        </p:nvGraphicFramePr>
        <p:xfrm>
          <a:off x="336884" y="3910261"/>
          <a:ext cx="4200380" cy="2743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038">
                  <a:extLst>
                    <a:ext uri="{9D8B030D-6E8A-4147-A177-3AD203B41FA5}">
                      <a16:colId xmlns:a16="http://schemas.microsoft.com/office/drawing/2014/main" val="2305166358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2237574875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2647020236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2178171190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32923350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3967309012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4167817664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4023789698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2089602034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3052983617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29117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73041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04719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8602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00260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6351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539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38978A-65AF-C0DC-C7CB-4B45A7042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129012"/>
              </p:ext>
            </p:extLst>
          </p:nvPr>
        </p:nvGraphicFramePr>
        <p:xfrm>
          <a:off x="6646658" y="3659493"/>
          <a:ext cx="2542776" cy="2743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796">
                  <a:extLst>
                    <a:ext uri="{9D8B030D-6E8A-4147-A177-3AD203B41FA5}">
                      <a16:colId xmlns:a16="http://schemas.microsoft.com/office/drawing/2014/main" val="2305166358"/>
                    </a:ext>
                  </a:extLst>
                </a:gridCol>
                <a:gridCol w="423796">
                  <a:extLst>
                    <a:ext uri="{9D8B030D-6E8A-4147-A177-3AD203B41FA5}">
                      <a16:colId xmlns:a16="http://schemas.microsoft.com/office/drawing/2014/main" val="2237574875"/>
                    </a:ext>
                  </a:extLst>
                </a:gridCol>
                <a:gridCol w="423796">
                  <a:extLst>
                    <a:ext uri="{9D8B030D-6E8A-4147-A177-3AD203B41FA5}">
                      <a16:colId xmlns:a16="http://schemas.microsoft.com/office/drawing/2014/main" val="2647020236"/>
                    </a:ext>
                  </a:extLst>
                </a:gridCol>
                <a:gridCol w="423796">
                  <a:extLst>
                    <a:ext uri="{9D8B030D-6E8A-4147-A177-3AD203B41FA5}">
                      <a16:colId xmlns:a16="http://schemas.microsoft.com/office/drawing/2014/main" val="2178171190"/>
                    </a:ext>
                  </a:extLst>
                </a:gridCol>
                <a:gridCol w="423796">
                  <a:extLst>
                    <a:ext uri="{9D8B030D-6E8A-4147-A177-3AD203B41FA5}">
                      <a16:colId xmlns:a16="http://schemas.microsoft.com/office/drawing/2014/main" val="32923350"/>
                    </a:ext>
                  </a:extLst>
                </a:gridCol>
                <a:gridCol w="423796">
                  <a:extLst>
                    <a:ext uri="{9D8B030D-6E8A-4147-A177-3AD203B41FA5}">
                      <a16:colId xmlns:a16="http://schemas.microsoft.com/office/drawing/2014/main" val="3967309012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29117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73041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04719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8602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00260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6351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539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085AEB-D411-66B5-A07E-C051F9A79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963446"/>
              </p:ext>
            </p:extLst>
          </p:nvPr>
        </p:nvGraphicFramePr>
        <p:xfrm>
          <a:off x="336884" y="870464"/>
          <a:ext cx="4200380" cy="2743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038">
                  <a:extLst>
                    <a:ext uri="{9D8B030D-6E8A-4147-A177-3AD203B41FA5}">
                      <a16:colId xmlns:a16="http://schemas.microsoft.com/office/drawing/2014/main" val="2305166358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2237574875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2647020236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2178171190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32923350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3967309012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4167817664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4023789698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2089602034"/>
                    </a:ext>
                  </a:extLst>
                </a:gridCol>
                <a:gridCol w="420038">
                  <a:extLst>
                    <a:ext uri="{9D8B030D-6E8A-4147-A177-3AD203B41FA5}">
                      <a16:colId xmlns:a16="http://schemas.microsoft.com/office/drawing/2014/main" val="3052983617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29117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73041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04719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8602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00260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6351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5397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7BC9923-CB0C-669C-B493-A230DF448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803" y="996590"/>
            <a:ext cx="1268329" cy="830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CE4876-C744-E5BA-A938-F269E920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03" y="2160956"/>
            <a:ext cx="636518" cy="639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237154-0EC0-2A76-698D-9A07378DA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803" y="2947739"/>
            <a:ext cx="769655" cy="8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60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22859C-6160-3134-6DF1-81D5940B3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28306"/>
          <a:stretch/>
        </p:blipFill>
        <p:spPr>
          <a:xfrm>
            <a:off x="2963904" y="1200121"/>
            <a:ext cx="1065887" cy="1493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333379-D70D-8CD2-3B91-1606E9D7D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r="28306"/>
          <a:stretch/>
        </p:blipFill>
        <p:spPr>
          <a:xfrm>
            <a:off x="2963903" y="4650953"/>
            <a:ext cx="1065887" cy="14935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2C8E4-4BA4-82B5-781F-27A83878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28306"/>
          <a:stretch/>
        </p:blipFill>
        <p:spPr>
          <a:xfrm>
            <a:off x="2980759" y="2904106"/>
            <a:ext cx="1065887" cy="14935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8F21E8-9875-F63D-4B84-E7D414CF955C}"/>
              </a:ext>
            </a:extLst>
          </p:cNvPr>
          <p:cNvSpPr txBox="1"/>
          <p:nvPr/>
        </p:nvSpPr>
        <p:spPr>
          <a:xfrm>
            <a:off x="288758" y="88847"/>
            <a:ext cx="5636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Multilayer Graph Embedding model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357AEB-924D-C1F7-3DE6-FEFFC285AFEF}"/>
              </a:ext>
            </a:extLst>
          </p:cNvPr>
          <p:cNvGrpSpPr/>
          <p:nvPr/>
        </p:nvGrpSpPr>
        <p:grpSpPr>
          <a:xfrm>
            <a:off x="94645" y="1132107"/>
            <a:ext cx="2604344" cy="1548902"/>
            <a:chOff x="411215" y="1132107"/>
            <a:chExt cx="2604344" cy="154890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A717A60-061C-AD84-E0A7-DA0C45017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4140" y="1187468"/>
              <a:ext cx="2281419" cy="1493541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DE2335D-5043-C74A-E720-E3B997C8763A}"/>
                </a:ext>
              </a:extLst>
            </p:cNvPr>
            <p:cNvGrpSpPr/>
            <p:nvPr/>
          </p:nvGrpSpPr>
          <p:grpSpPr>
            <a:xfrm>
              <a:off x="411215" y="1132107"/>
              <a:ext cx="395621" cy="1548902"/>
              <a:chOff x="411215" y="1132107"/>
              <a:chExt cx="395621" cy="154890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6F916E1-8B73-86B8-7ABC-2E1F4F4A6EAD}"/>
                      </a:ext>
                    </a:extLst>
                  </p:cNvPr>
                  <p:cNvSpPr txBox="1"/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6F916E1-8B73-86B8-7ABC-2E1F4F4A6E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C50D4CD-034E-A056-F6EC-C2238F953700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C50D4CD-034E-A056-F6EC-C2238F9537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0123F3F-93DF-7604-CDE5-F7E511AD3A20}"/>
                      </a:ext>
                    </a:extLst>
                  </p:cNvPr>
                  <p:cNvSpPr txBox="1"/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0123F3F-93DF-7604-CDE5-F7E511AD3A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1E7C784-A56A-4527-657E-858878625347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1E7C784-A56A-4527-657E-8588786253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0000" r="-40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9CC2446-AD30-F18A-A07C-82DBFEFE58F0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9CC2446-AD30-F18A-A07C-82DBFEFE58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7CE13E-A720-1805-09B2-FF25C771D4DC}"/>
              </a:ext>
            </a:extLst>
          </p:cNvPr>
          <p:cNvGrpSpPr/>
          <p:nvPr/>
        </p:nvGrpSpPr>
        <p:grpSpPr>
          <a:xfrm>
            <a:off x="94645" y="2878329"/>
            <a:ext cx="1779822" cy="1548902"/>
            <a:chOff x="411215" y="2878329"/>
            <a:chExt cx="1779822" cy="154890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3A646FF-B7E4-7402-41A0-282DA325F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6492" y="2917461"/>
              <a:ext cx="1464545" cy="147126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D6C859-C148-BBCF-C118-8EEF0D94DFC5}"/>
                </a:ext>
              </a:extLst>
            </p:cNvPr>
            <p:cNvGrpSpPr/>
            <p:nvPr/>
          </p:nvGrpSpPr>
          <p:grpSpPr>
            <a:xfrm>
              <a:off x="411215" y="2878329"/>
              <a:ext cx="395621" cy="1548902"/>
              <a:chOff x="411215" y="1132107"/>
              <a:chExt cx="395621" cy="154890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12D387-A017-B472-7053-D545244169AF}"/>
                      </a:ext>
                    </a:extLst>
                  </p:cNvPr>
                  <p:cNvSpPr txBox="1"/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12D387-A017-B472-7053-D54524416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219582F-6DBA-FAD7-07A5-0A8D33250DC1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219582F-6DBA-FAD7-07A5-0A8D33250D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1888637-71AB-602E-1A3E-1FE18138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1888637-71AB-602E-1A3E-1FE181389C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9A76FBE-18B9-6E82-3F33-50DF32E54221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9A76FBE-18B9-6E82-3F33-50DF32E542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0000" r="-40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EBF3F69-FBB6-8D13-3DC6-34A24FD18D7A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EBF3F69-FBB6-8D13-3DC6-34A24FD18D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79DA08-2D72-A4F8-5D69-9BF2F8E921CC}"/>
              </a:ext>
            </a:extLst>
          </p:cNvPr>
          <p:cNvGrpSpPr/>
          <p:nvPr/>
        </p:nvGrpSpPr>
        <p:grpSpPr>
          <a:xfrm>
            <a:off x="94645" y="4625176"/>
            <a:ext cx="1691015" cy="1548902"/>
            <a:chOff x="429591" y="4573390"/>
            <a:chExt cx="1691015" cy="154890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343FF5-D832-F1F5-16A1-13B044A72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6181" y="4607383"/>
              <a:ext cx="1384425" cy="1493541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1138095-ED7E-ABFB-F2C6-DAC69FDB5B9D}"/>
                </a:ext>
              </a:extLst>
            </p:cNvPr>
            <p:cNvGrpSpPr/>
            <p:nvPr/>
          </p:nvGrpSpPr>
          <p:grpSpPr>
            <a:xfrm>
              <a:off x="429591" y="4573390"/>
              <a:ext cx="395621" cy="1548902"/>
              <a:chOff x="411215" y="1132107"/>
              <a:chExt cx="395621" cy="154890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FDFC7A7-BC24-6895-B0FA-8D659432D557}"/>
                      </a:ext>
                    </a:extLst>
                  </p:cNvPr>
                  <p:cNvSpPr txBox="1"/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FDFC7A7-BC24-6895-B0FA-8D659432D5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298" y="1132107"/>
                    <a:ext cx="39145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12FEA46-11C0-CFDC-AEF4-D2E231180586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12FEA46-11C0-CFDC-AEF4-D2E2311805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341356"/>
                    <a:ext cx="39562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F4AC675-2FF9-C9CF-329A-A1F1616BEDB2}"/>
                      </a:ext>
                    </a:extLst>
                  </p:cNvPr>
                  <p:cNvSpPr txBox="1"/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F4AC675-2FF9-C9CF-329A-A1F1616BED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170" y="2373232"/>
                    <a:ext cx="39171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315D895-A5C1-2972-861B-5542DC014F69}"/>
                      </a:ext>
                    </a:extLst>
                  </p:cNvPr>
                  <p:cNvSpPr txBox="1"/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315D895-A5C1-2972-861B-5542DC014F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714" y="1934238"/>
                    <a:ext cx="118622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0000" r="-40000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B1B6D39-DC24-7641-4799-894A86DFEC0F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B1B6D39-DC24-7641-4799-894A86DFEC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15" y="1560015"/>
                    <a:ext cx="395621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39CE710-A326-3AA1-9F2B-DEBAB2C9FFD2}"/>
              </a:ext>
            </a:extLst>
          </p:cNvPr>
          <p:cNvSpPr txBox="1"/>
          <p:nvPr/>
        </p:nvSpPr>
        <p:spPr>
          <a:xfrm>
            <a:off x="417570" y="6238489"/>
            <a:ext cx="189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Multi-modal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0B0307-5F30-2654-7D06-D646A0032DB3}"/>
              </a:ext>
            </a:extLst>
          </p:cNvPr>
          <p:cNvSpPr txBox="1"/>
          <p:nvPr/>
        </p:nvSpPr>
        <p:spPr>
          <a:xfrm>
            <a:off x="2565751" y="6238489"/>
            <a:ext cx="19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 Features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376E72-2A28-F802-52D9-CB4BB2CEFE59}"/>
              </a:ext>
            </a:extLst>
          </p:cNvPr>
          <p:cNvSpPr/>
          <p:nvPr/>
        </p:nvSpPr>
        <p:spPr>
          <a:xfrm>
            <a:off x="6985000" y="1038788"/>
            <a:ext cx="539750" cy="2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C52A6C-EE53-AA32-6276-3F2B582F60E8}"/>
              </a:ext>
            </a:extLst>
          </p:cNvPr>
          <p:cNvSpPr/>
          <p:nvPr/>
        </p:nvSpPr>
        <p:spPr>
          <a:xfrm>
            <a:off x="7490657" y="1217752"/>
            <a:ext cx="269875" cy="1221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E0FC35-156A-1E9A-3CBD-53E7888B9429}"/>
              </a:ext>
            </a:extLst>
          </p:cNvPr>
          <p:cNvCxnSpPr>
            <a:cxnSpLocks/>
          </p:cNvCxnSpPr>
          <p:nvPr/>
        </p:nvCxnSpPr>
        <p:spPr>
          <a:xfrm>
            <a:off x="2261726" y="3696538"/>
            <a:ext cx="6397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8915F2A-47D7-4154-1D94-C8C488745797}"/>
              </a:ext>
            </a:extLst>
          </p:cNvPr>
          <p:cNvCxnSpPr>
            <a:cxnSpLocks/>
          </p:cNvCxnSpPr>
          <p:nvPr/>
        </p:nvCxnSpPr>
        <p:spPr>
          <a:xfrm>
            <a:off x="4144038" y="3696538"/>
            <a:ext cx="5849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BB9832EA-B8E8-8FBF-A4D7-9EF5822CC73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20925"/>
          <a:stretch/>
        </p:blipFill>
        <p:spPr>
          <a:xfrm>
            <a:off x="4689337" y="900005"/>
            <a:ext cx="1657444" cy="174177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838B49F-6408-BF20-DEA6-E6426DE039B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5640"/>
          <a:stretch/>
        </p:blipFill>
        <p:spPr>
          <a:xfrm>
            <a:off x="4711191" y="4635732"/>
            <a:ext cx="1692764" cy="14986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1C989B59-DDBF-B1FF-5961-D87A9B76EAD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13223"/>
          <a:stretch/>
        </p:blipFill>
        <p:spPr>
          <a:xfrm>
            <a:off x="4746511" y="2823641"/>
            <a:ext cx="1657444" cy="1635180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E597E2A-773D-304F-DB76-002A5496C553}"/>
              </a:ext>
            </a:extLst>
          </p:cNvPr>
          <p:cNvCxnSpPr>
            <a:cxnSpLocks/>
          </p:cNvCxnSpPr>
          <p:nvPr/>
        </p:nvCxnSpPr>
        <p:spPr>
          <a:xfrm>
            <a:off x="6139934" y="3696538"/>
            <a:ext cx="5849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BC75DA7-35DD-E400-9075-1A5AC1B225B1}"/>
              </a:ext>
            </a:extLst>
          </p:cNvPr>
          <p:cNvSpPr txBox="1"/>
          <p:nvPr/>
        </p:nvSpPr>
        <p:spPr>
          <a:xfrm>
            <a:off x="4979039" y="6199260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Similarity </a:t>
            </a:r>
          </a:p>
          <a:p>
            <a:pPr algn="ctr"/>
            <a:r>
              <a:rPr lang="en-US" dirty="0"/>
              <a:t>Networks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DC3E87C-9E4E-84A2-2358-7EA76AE1FE90}"/>
              </a:ext>
            </a:extLst>
          </p:cNvPr>
          <p:cNvSpPr txBox="1"/>
          <p:nvPr/>
        </p:nvSpPr>
        <p:spPr>
          <a:xfrm flipH="1">
            <a:off x="6167541" y="3786490"/>
            <a:ext cx="59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SNF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B7D124F2-94A1-ECCD-89A8-31D0656F8C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95932" y="1912326"/>
            <a:ext cx="1957500" cy="17417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2CF58C8-18D7-D53A-2313-6060C17FFD39}"/>
              </a:ext>
            </a:extLst>
          </p:cNvPr>
          <p:cNvSpPr txBox="1"/>
          <p:nvPr/>
        </p:nvSpPr>
        <p:spPr>
          <a:xfrm>
            <a:off x="6900257" y="1234971"/>
            <a:ext cx="116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Similarity 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4432093-5035-3E7D-7259-E172C6FD09B7}"/>
              </a:ext>
            </a:extLst>
          </p:cNvPr>
          <p:cNvSpPr txBox="1"/>
          <p:nvPr/>
        </p:nvSpPr>
        <p:spPr>
          <a:xfrm>
            <a:off x="6921443" y="5606301"/>
            <a:ext cx="174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 responses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14EC0AB-DA34-7E6B-46AA-DEFBE0F9D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28306"/>
          <a:stretch/>
        </p:blipFill>
        <p:spPr>
          <a:xfrm>
            <a:off x="7160786" y="4049118"/>
            <a:ext cx="1077862" cy="1510322"/>
          </a:xfrm>
          <a:prstGeom prst="rect">
            <a:avLst/>
          </a:prstGeom>
        </p:spPr>
      </p:pic>
      <p:sp>
        <p:nvSpPr>
          <p:cNvPr id="117" name="Left Brace 116">
            <a:extLst>
              <a:ext uri="{FF2B5EF4-FFF2-40B4-BE49-F238E27FC236}">
                <a16:creationId xmlns:a16="http://schemas.microsoft.com/office/drawing/2014/main" id="{36B06128-C109-A01B-4005-8A0F4ECEC951}"/>
              </a:ext>
            </a:extLst>
          </p:cNvPr>
          <p:cNvSpPr/>
          <p:nvPr/>
        </p:nvSpPr>
        <p:spPr>
          <a:xfrm rot="10800000">
            <a:off x="8458264" y="2558911"/>
            <a:ext cx="664793" cy="2386026"/>
          </a:xfrm>
          <a:prstGeom prst="leftBrace">
            <a:avLst>
              <a:gd name="adj1" fmla="val 735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ificial Neural Networks and its Applications - GeeksforGeeks">
            <a:extLst>
              <a:ext uri="{FF2B5EF4-FFF2-40B4-BE49-F238E27FC236}">
                <a16:creationId xmlns:a16="http://schemas.microsoft.com/office/drawing/2014/main" id="{D1422AAE-705E-88D5-1705-4C3C4BB8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057" y="2823641"/>
            <a:ext cx="2686088" cy="16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C1EA54A-AA13-2B33-F195-16BEF290AC50}"/>
                  </a:ext>
                </a:extLst>
              </p:cNvPr>
              <p:cNvSpPr txBox="1"/>
              <p:nvPr/>
            </p:nvSpPr>
            <p:spPr>
              <a:xfrm>
                <a:off x="6834695" y="4010150"/>
                <a:ext cx="3914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C1EA54A-AA13-2B33-F195-16BEF290A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695" y="4010150"/>
                <a:ext cx="391454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8EAB520-464D-A33B-BC1F-99268BA70860}"/>
                  </a:ext>
                </a:extLst>
              </p:cNvPr>
              <p:cNvSpPr txBox="1"/>
              <p:nvPr/>
            </p:nvSpPr>
            <p:spPr>
              <a:xfrm>
                <a:off x="6824285" y="4243759"/>
                <a:ext cx="3956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8EAB520-464D-A33B-BC1F-99268BA70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285" y="4243759"/>
                <a:ext cx="39562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87D43D5-784B-0772-D012-4B59854BC8CD}"/>
                  </a:ext>
                </a:extLst>
              </p:cNvPr>
              <p:cNvSpPr txBox="1"/>
              <p:nvPr/>
            </p:nvSpPr>
            <p:spPr>
              <a:xfrm>
                <a:off x="6820373" y="4477308"/>
                <a:ext cx="3956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87D43D5-784B-0772-D012-4B59854BC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373" y="4477308"/>
                <a:ext cx="39562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FBFDBB1-5389-5F1E-1BF4-7CE638E2DA03}"/>
                  </a:ext>
                </a:extLst>
              </p:cNvPr>
              <p:cNvSpPr txBox="1"/>
              <p:nvPr/>
            </p:nvSpPr>
            <p:spPr>
              <a:xfrm>
                <a:off x="6824284" y="5290631"/>
                <a:ext cx="3917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FBFDBB1-5389-5F1E-1BF4-7CE638E2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284" y="5290631"/>
                <a:ext cx="391710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41FE45F-3097-0D52-A214-F7451393C3B8}"/>
                  </a:ext>
                </a:extLst>
              </p:cNvPr>
              <p:cNvSpPr txBox="1"/>
              <p:nvPr/>
            </p:nvSpPr>
            <p:spPr>
              <a:xfrm>
                <a:off x="6945835" y="4907351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41FE45F-3097-0D52-A214-F7451393C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835" y="4907351"/>
                <a:ext cx="118622" cy="276999"/>
              </a:xfrm>
              <a:prstGeom prst="rect">
                <a:avLst/>
              </a:prstGeom>
              <a:blipFill>
                <a:blip r:embed="rId26"/>
                <a:stretch>
                  <a:fillRect l="-36364" r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51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2A9993-314D-9217-60F1-ED3AEF334869}"/>
              </a:ext>
            </a:extLst>
          </p:cNvPr>
          <p:cNvGrpSpPr/>
          <p:nvPr/>
        </p:nvGrpSpPr>
        <p:grpSpPr>
          <a:xfrm>
            <a:off x="9210478" y="38443"/>
            <a:ext cx="2778543" cy="3101125"/>
            <a:chOff x="9321737" y="2478103"/>
            <a:chExt cx="2299444" cy="2480884"/>
          </a:xfrm>
        </p:grpSpPr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6452E55D-6347-0BA2-A00C-2A9182600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060" r="79429" b="21097"/>
            <a:stretch/>
          </p:blipFill>
          <p:spPr>
            <a:xfrm>
              <a:off x="9321737" y="2478103"/>
              <a:ext cx="2299444" cy="24343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A05C18-C377-4659-03FA-456717156F71}"/>
                </a:ext>
              </a:extLst>
            </p:cNvPr>
            <p:cNvSpPr/>
            <p:nvPr/>
          </p:nvSpPr>
          <p:spPr>
            <a:xfrm>
              <a:off x="10232858" y="2797342"/>
              <a:ext cx="377208" cy="40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DA217-CCC7-254E-2230-B5F990DC5362}"/>
                </a:ext>
              </a:extLst>
            </p:cNvPr>
            <p:cNvSpPr/>
            <p:nvPr/>
          </p:nvSpPr>
          <p:spPr>
            <a:xfrm>
              <a:off x="9745023" y="4557465"/>
              <a:ext cx="377208" cy="40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ADA2A1F-23F5-D41E-9D69-4BB927F2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6" t="12781" r="326" b="48013"/>
          <a:stretch/>
        </p:blipFill>
        <p:spPr>
          <a:xfrm>
            <a:off x="202979" y="38443"/>
            <a:ext cx="2870422" cy="213886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8B9790-DD3E-864F-5759-678722A8025D}"/>
              </a:ext>
            </a:extLst>
          </p:cNvPr>
          <p:cNvGrpSpPr/>
          <p:nvPr/>
        </p:nvGrpSpPr>
        <p:grpSpPr>
          <a:xfrm>
            <a:off x="2982602" y="1617873"/>
            <a:ext cx="3113398" cy="2756284"/>
            <a:chOff x="2982602" y="1617873"/>
            <a:chExt cx="3113398" cy="27562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DD275B-E4D8-7A32-75DA-4437B9831293}"/>
                </a:ext>
              </a:extLst>
            </p:cNvPr>
            <p:cNvGrpSpPr/>
            <p:nvPr/>
          </p:nvGrpSpPr>
          <p:grpSpPr>
            <a:xfrm>
              <a:off x="2982602" y="1617873"/>
              <a:ext cx="3113398" cy="2756284"/>
              <a:chOff x="2982602" y="1617873"/>
              <a:chExt cx="3113398" cy="275628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91B4150-3B5E-F424-CD49-829A1B10B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r="15640"/>
              <a:stretch/>
            </p:blipFill>
            <p:spPr>
              <a:xfrm>
                <a:off x="2982602" y="1617873"/>
                <a:ext cx="3113398" cy="275628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1162735-127E-24DC-C82C-4E388AD06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t="56419" r="13223"/>
              <a:stretch/>
            </p:blipFill>
            <p:spPr>
              <a:xfrm>
                <a:off x="3104090" y="3079385"/>
                <a:ext cx="2870422" cy="1278096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065931-3C03-1250-2F57-0577C9E2ECF3}"/>
                  </a:ext>
                </a:extLst>
              </p:cNvPr>
              <p:cNvSpPr/>
              <p:nvPr/>
            </p:nvSpPr>
            <p:spPr>
              <a:xfrm>
                <a:off x="3332018" y="2888615"/>
                <a:ext cx="116378" cy="2509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02D50E-E86C-BD26-6896-2D21425E94EC}"/>
                </a:ext>
              </a:extLst>
            </p:cNvPr>
            <p:cNvSpPr/>
            <p:nvPr/>
          </p:nvSpPr>
          <p:spPr>
            <a:xfrm>
              <a:off x="5979622" y="3937942"/>
              <a:ext cx="116378" cy="25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1258ECA-DC8F-70CE-2ED8-E187AE9D6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250" y="2044700"/>
            <a:ext cx="3111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F3F26B-2537-583A-9478-1105D674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050" y="137363"/>
            <a:ext cx="1093010" cy="897545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AAD4B78-8D0E-428B-3E77-D6A19CDDD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708591"/>
              </p:ext>
            </p:extLst>
          </p:nvPr>
        </p:nvGraphicFramePr>
        <p:xfrm>
          <a:off x="118344" y="1074033"/>
          <a:ext cx="5941439" cy="5656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7843">
                  <a:extLst>
                    <a:ext uri="{9D8B030D-6E8A-4147-A177-3AD203B41FA5}">
                      <a16:colId xmlns:a16="http://schemas.microsoft.com/office/drawing/2014/main" val="313872415"/>
                    </a:ext>
                  </a:extLst>
                </a:gridCol>
                <a:gridCol w="3033596">
                  <a:extLst>
                    <a:ext uri="{9D8B030D-6E8A-4147-A177-3AD203B41FA5}">
                      <a16:colId xmlns:a16="http://schemas.microsoft.com/office/drawing/2014/main" val="1462230782"/>
                    </a:ext>
                  </a:extLst>
                </a:gridCol>
              </a:tblGrid>
              <a:tr h="46210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MDS: Multidimensional Scaling</a:t>
                      </a:r>
                      <a:endParaRPr lang="en-US" b="1" i="0" u="none" strike="noStrike" dirty="0">
                        <a:solidFill>
                          <a:srgbClr val="202124"/>
                        </a:solidFill>
                        <a:effectLst/>
                        <a:highlight>
                          <a:srgbClr val="FFFFFF"/>
                        </a:highlight>
                        <a:latin typeface="Google San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581905"/>
                  </a:ext>
                </a:extLst>
              </a:tr>
              <a:tr h="4621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Clinical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Cytokine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85701"/>
                  </a:ext>
                </a:extLst>
              </a:tr>
              <a:tr h="20583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96075"/>
                  </a:ext>
                </a:extLst>
              </a:tr>
              <a:tr h="4397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Proteomics_CD138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Proteomics_myeloma_cells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495207"/>
                  </a:ext>
                </a:extLst>
              </a:tr>
              <a:tr h="22337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8521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E1000E31-B28C-F536-5A97-D9924876B16C}"/>
              </a:ext>
            </a:extLst>
          </p:cNvPr>
          <p:cNvSpPr txBox="1"/>
          <p:nvPr/>
        </p:nvSpPr>
        <p:spPr>
          <a:xfrm>
            <a:off x="118344" y="714006"/>
            <a:ext cx="2465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ighlight>
                  <a:srgbClr val="FFFFFF"/>
                </a:highlight>
                <a:latin typeface="Google Sans"/>
              </a:rPr>
              <a:t>Dexamethasone</a:t>
            </a:r>
            <a:r>
              <a:rPr lang="en-US" dirty="0"/>
              <a:t> 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F443F99-FECE-2481-3CBF-11D2F0F91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400537"/>
              </p:ext>
            </p:extLst>
          </p:nvPr>
        </p:nvGraphicFramePr>
        <p:xfrm>
          <a:off x="6123764" y="1064540"/>
          <a:ext cx="5941439" cy="5656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7843">
                  <a:extLst>
                    <a:ext uri="{9D8B030D-6E8A-4147-A177-3AD203B41FA5}">
                      <a16:colId xmlns:a16="http://schemas.microsoft.com/office/drawing/2014/main" val="313872415"/>
                    </a:ext>
                  </a:extLst>
                </a:gridCol>
                <a:gridCol w="3033596">
                  <a:extLst>
                    <a:ext uri="{9D8B030D-6E8A-4147-A177-3AD203B41FA5}">
                      <a16:colId xmlns:a16="http://schemas.microsoft.com/office/drawing/2014/main" val="1462230782"/>
                    </a:ext>
                  </a:extLst>
                </a:gridCol>
              </a:tblGrid>
              <a:tr h="46210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SE: Spectral Embedding</a:t>
                      </a:r>
                      <a:endParaRPr lang="en-US" b="1" i="0" u="none" strike="noStrike" dirty="0">
                        <a:solidFill>
                          <a:srgbClr val="202124"/>
                        </a:solidFill>
                        <a:effectLst/>
                        <a:highlight>
                          <a:srgbClr val="FFFFFF"/>
                        </a:highlight>
                        <a:latin typeface="Google San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581905"/>
                  </a:ext>
                </a:extLst>
              </a:tr>
              <a:tr h="4621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Clinical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Cytokine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85701"/>
                  </a:ext>
                </a:extLst>
              </a:tr>
              <a:tr h="20583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96075"/>
                  </a:ext>
                </a:extLst>
              </a:tr>
              <a:tr h="4397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Proteomics_CD138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Proteomics_myeloma_cells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495207"/>
                  </a:ext>
                </a:extLst>
              </a:tr>
              <a:tr h="22337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8521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AF4DB69-E776-6F93-B034-84BC90EDA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38" y="2102200"/>
            <a:ext cx="2074730" cy="1903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206B9B-3EBC-FC80-A654-C867AD15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333" y="2044738"/>
            <a:ext cx="2074730" cy="1903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2499F-60BC-071B-D618-2B523C4DB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38" y="4587779"/>
            <a:ext cx="2222590" cy="2038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094A7-170C-F1BC-AD45-589A78CD5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831" y="4587779"/>
            <a:ext cx="2222591" cy="2038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D262A-6425-6696-DA11-935F762DF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777" y="2008912"/>
            <a:ext cx="2189706" cy="2008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6CE6EB-93D1-9533-5AE4-3C1E15EB6A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772" y="2016945"/>
            <a:ext cx="2140556" cy="1963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5CF4F0-711A-130D-2E67-41B8EF20C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776" y="4574043"/>
            <a:ext cx="2284709" cy="2095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7E03A-BB44-E0BC-E1B4-1CDC08D345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8772" y="4530802"/>
            <a:ext cx="2284708" cy="209562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D8892D2-EEBF-E2FF-ED3C-F46F18FDA587}"/>
              </a:ext>
            </a:extLst>
          </p:cNvPr>
          <p:cNvSpPr txBox="1">
            <a:spLocks/>
          </p:cNvSpPr>
          <p:nvPr/>
        </p:nvSpPr>
        <p:spPr>
          <a:xfrm>
            <a:off x="0" y="123720"/>
            <a:ext cx="11852463" cy="78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Stratify patients using unsupervised DR approaches and map drug responses</a:t>
            </a:r>
          </a:p>
        </p:txBody>
      </p:sp>
    </p:spTree>
    <p:extLst>
      <p:ext uri="{BB962C8B-B14F-4D97-AF65-F5344CB8AC3E}">
        <p14:creationId xmlns:p14="http://schemas.microsoft.com/office/powerpoint/2010/main" val="37546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A71E-5119-D096-CE34-7BE67E7C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6388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21DA-ACA9-14A0-9573-2D4CFB9F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84632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Unsupervised approaches cannot learn features that could stratify patients based on drug responses</a:t>
            </a:r>
          </a:p>
        </p:txBody>
      </p:sp>
    </p:spTree>
    <p:extLst>
      <p:ext uri="{BB962C8B-B14F-4D97-AF65-F5344CB8AC3E}">
        <p14:creationId xmlns:p14="http://schemas.microsoft.com/office/powerpoint/2010/main" val="192434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FB08B-1971-636D-1DA0-4930AD4FEB5D}"/>
              </a:ext>
            </a:extLst>
          </p:cNvPr>
          <p:cNvSpPr txBox="1"/>
          <p:nvPr/>
        </p:nvSpPr>
        <p:spPr>
          <a:xfrm>
            <a:off x="401781" y="674400"/>
            <a:ext cx="113884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Other possibilities: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 Graph based methods?</a:t>
            </a:r>
          </a:p>
          <a:p>
            <a:endParaRPr lang="en-US" sz="2800" dirty="0"/>
          </a:p>
          <a:p>
            <a:r>
              <a:rPr lang="en-US" sz="2800" dirty="0"/>
              <a:t>Motivation: </a:t>
            </a:r>
          </a:p>
          <a:p>
            <a:pPr marL="514350" indent="-514350">
              <a:buAutoNum type="arabicPeriod"/>
            </a:pPr>
            <a:r>
              <a:rPr lang="en-US" sz="2800" dirty="0"/>
              <a:t>Patients with same disease are expected to share some molecular/clinical features. </a:t>
            </a:r>
          </a:p>
          <a:p>
            <a:pPr marL="514350" indent="-514350">
              <a:buAutoNum type="arabicPeriod"/>
            </a:pPr>
            <a:r>
              <a:rPr lang="en-US" sz="2800" dirty="0"/>
              <a:t>However, some patients respond differently even on the same treatment</a:t>
            </a:r>
          </a:p>
          <a:p>
            <a:pPr marL="514350" indent="-514350">
              <a:buAutoNum type="arabicPeriod"/>
            </a:pPr>
            <a:r>
              <a:rPr lang="en-US" sz="2800" dirty="0"/>
              <a:t>Can we capture this information with patient similarity networks?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769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8460</TotalTime>
  <Words>1035</Words>
  <Application>Microsoft Macintosh PowerPoint</Application>
  <PresentationFormat>Widescreen</PresentationFormat>
  <Paragraphs>358</Paragraphs>
  <Slides>65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Aptos</vt:lpstr>
      <vt:lpstr>Aptos Display</vt:lpstr>
      <vt:lpstr>Arial</vt:lpstr>
      <vt:lpstr>Cambria Math</vt:lpstr>
      <vt:lpstr>Google Sans</vt:lpstr>
      <vt:lpstr>Office Theme</vt:lpstr>
      <vt:lpstr>Project Overview</vt:lpstr>
      <vt:lpstr>Dataset</vt:lpstr>
      <vt:lpstr>PowerPoint Presentation</vt:lpstr>
      <vt:lpstr>PowerPoint Presentation</vt:lpstr>
      <vt:lpstr>PowerPoint Presentation</vt:lpstr>
      <vt:lpstr>Stratify patients using unsupervised DR approaches and map drug responses</vt:lpstr>
      <vt:lpstr>PowerPoint Presentation</vt:lpstr>
      <vt:lpstr>Conclusion</vt:lpstr>
      <vt:lpstr>PowerPoint Presentation</vt:lpstr>
      <vt:lpstr>Current Baseline Workflow</vt:lpstr>
      <vt:lpstr>Results</vt:lpstr>
      <vt:lpstr>Results</vt:lpstr>
      <vt:lpstr>Results</vt:lpstr>
      <vt:lpstr>PowerPoint Presentation</vt:lpstr>
      <vt:lpstr>Results</vt:lpstr>
      <vt:lpstr>PowerPoint Presentation</vt:lpstr>
      <vt:lpstr>Results</vt:lpstr>
      <vt:lpstr>PowerPoint Presentation</vt:lpstr>
      <vt:lpstr>Results</vt:lpstr>
      <vt:lpstr>PowerPoint Presentation</vt:lpstr>
      <vt:lpstr>Results</vt:lpstr>
      <vt:lpstr>Results</vt:lpstr>
      <vt:lpstr>Results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Results</vt:lpstr>
      <vt:lpstr>PowerPoint Presentation</vt:lpstr>
      <vt:lpstr>Results</vt:lpstr>
      <vt:lpstr>Results</vt:lpstr>
      <vt:lpstr>PowerPoint Presentation</vt:lpstr>
      <vt:lpstr>PowerPoint Presentation</vt:lpstr>
      <vt:lpstr>PatStrat: Current Hour Status of the project</vt:lpstr>
      <vt:lpstr>PowerPoint Presentation</vt:lpstr>
      <vt:lpstr>PowerPoint Presentation</vt:lpstr>
      <vt:lpstr>Concept</vt:lpstr>
      <vt:lpstr>Concept</vt:lpstr>
      <vt:lpstr>PowerPoint Presentation</vt:lpstr>
      <vt:lpstr>PatStrat: Patient Stratification Framework for Predicting Treatment Responses</vt:lpstr>
      <vt:lpstr>PowerPoint Presentation</vt:lpstr>
      <vt:lpstr>PowerPoint Presentation</vt:lpstr>
      <vt:lpstr>2. Joint-SVD</vt:lpstr>
      <vt:lpstr>3. Biological Interpretation</vt:lpstr>
      <vt:lpstr>4. Similarity Network Fusion</vt:lpstr>
      <vt:lpstr>5.  GraphSAGE</vt:lpstr>
      <vt:lpstr>6. Predictions with regression model</vt:lpstr>
      <vt:lpstr>Strategies for outreach</vt:lpstr>
      <vt:lpstr>PowerPoint Presentation</vt:lpstr>
      <vt:lpstr>To-dos</vt:lpstr>
      <vt:lpstr>To-dos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JAGTAP Surabhi</dc:creator>
  <cp:lastModifiedBy>JAGTAP Surabhi</cp:lastModifiedBy>
  <cp:revision>174</cp:revision>
  <dcterms:created xsi:type="dcterms:W3CDTF">2024-06-18T10:56:46Z</dcterms:created>
  <dcterms:modified xsi:type="dcterms:W3CDTF">2024-06-24T07:59:46Z</dcterms:modified>
</cp:coreProperties>
</file>